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handoutMasterIdLst>
    <p:handoutMasterId r:id="rId17"/>
  </p:handoutMasterIdLst>
  <p:sldIdLst>
    <p:sldId id="260" r:id="rId2"/>
    <p:sldId id="261" r:id="rId3"/>
    <p:sldId id="262" r:id="rId4"/>
    <p:sldId id="263" r:id="rId5"/>
    <p:sldId id="264" r:id="rId6"/>
    <p:sldId id="265" r:id="rId7"/>
    <p:sldId id="266" r:id="rId8"/>
    <p:sldId id="267" r:id="rId9"/>
    <p:sldId id="268" r:id="rId10"/>
    <p:sldId id="269" r:id="rId11"/>
    <p:sldId id="270" r:id="rId12"/>
    <p:sldId id="271" r:id="rId13"/>
    <p:sldId id="272" r:id="rId14"/>
    <p:sldId id="273" r:id="rId1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8" autoAdjust="0"/>
    <p:restoredTop sz="94676"/>
  </p:normalViewPr>
  <p:slideViewPr>
    <p:cSldViewPr snapToGrid="0" snapToObjects="1">
      <p:cViewPr varScale="1">
        <p:scale>
          <a:sx n="67" d="100"/>
          <a:sy n="67" d="100"/>
        </p:scale>
        <p:origin x="648" y="41"/>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85" d="100"/>
          <a:sy n="85" d="100"/>
        </p:scale>
        <p:origin x="2720"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35"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73A55A98-5832-EE43-819D-6F49463403A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a:extLst>
              <a:ext uri="{FF2B5EF4-FFF2-40B4-BE49-F238E27FC236}">
                <a16:creationId xmlns:a16="http://schemas.microsoft.com/office/drawing/2014/main" id="{2E27479F-0EA4-0749-83D2-A4EDB54B51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04C9822-3D34-EA4E-8B92-12E5A802BA28}" type="datetimeFigureOut">
              <a:rPr lang="de-DE" smtClean="0"/>
              <a:t>25.04.2018</a:t>
            </a:fld>
            <a:endParaRPr lang="de-DE" dirty="0"/>
          </a:p>
        </p:txBody>
      </p:sp>
      <p:sp>
        <p:nvSpPr>
          <p:cNvPr id="4" name="Fußzeilenplatzhalter 3">
            <a:extLst>
              <a:ext uri="{FF2B5EF4-FFF2-40B4-BE49-F238E27FC236}">
                <a16:creationId xmlns:a16="http://schemas.microsoft.com/office/drawing/2014/main" id="{F5AB4AC1-6925-754B-BE7F-6608A4CE681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a:extLst>
              <a:ext uri="{FF2B5EF4-FFF2-40B4-BE49-F238E27FC236}">
                <a16:creationId xmlns:a16="http://schemas.microsoft.com/office/drawing/2014/main" id="{72FD9EE8-BA0C-2B46-A0A5-31D71891DF8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1671F4-A20E-1245-A72E-12B66926815D}" type="slidenum">
              <a:rPr lang="de-DE" smtClean="0"/>
              <a:t>‹Nr.›</a:t>
            </a:fld>
            <a:endParaRPr lang="de-DE" dirty="0"/>
          </a:p>
        </p:txBody>
      </p:sp>
    </p:spTree>
    <p:extLst>
      <p:ext uri="{BB962C8B-B14F-4D97-AF65-F5344CB8AC3E}">
        <p14:creationId xmlns:p14="http://schemas.microsoft.com/office/powerpoint/2010/main" val="3796994769"/>
      </p:ext>
    </p:extLst>
  </p:cSld>
  <p:clrMap bg1="lt1" tx1="dk1" bg2="lt2" tx2="dk2" accent1="accent1" accent2="accent2" accent3="accent3" accent4="accent4" accent5="accent5" accent6="accent6" hlink="hlink" folHlink="folHlink"/>
</p:handoutMaster>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5F121B-2E64-564B-AB65-A1A718541DF4}" type="datetimeFigureOut">
              <a:rPr lang="de-DE" smtClean="0"/>
              <a:t>25.04.2018</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C6D5E4-108A-F94B-A21C-8D16B3069678}" type="slidenum">
              <a:rPr lang="de-DE" smtClean="0"/>
              <a:t>‹Nr.›</a:t>
            </a:fld>
            <a:endParaRPr lang="de-DE" dirty="0"/>
          </a:p>
        </p:txBody>
      </p:sp>
    </p:spTree>
    <p:extLst>
      <p:ext uri="{BB962C8B-B14F-4D97-AF65-F5344CB8AC3E}">
        <p14:creationId xmlns:p14="http://schemas.microsoft.com/office/powerpoint/2010/main" val="10528956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7806A37-18CC-0D41-BCE7-23A0225B9C8E}"/>
              </a:ext>
            </a:extLst>
          </p:cNvPr>
          <p:cNvSpPr>
            <a:spLocks noGrp="1"/>
          </p:cNvSpPr>
          <p:nvPr>
            <p:ph type="title"/>
          </p:nvPr>
        </p:nvSpPr>
        <p:spPr>
          <a:xfrm>
            <a:off x="838200" y="1070517"/>
            <a:ext cx="10515600" cy="955451"/>
          </a:xfrm>
        </p:spPr>
        <p:txBody>
          <a:bodyPr>
            <a:normAutofit/>
          </a:bodyPr>
          <a:lstStyle>
            <a:lvl1pPr>
              <a:defRPr sz="2400"/>
            </a:lvl1pPr>
          </a:lstStyle>
          <a:p>
            <a:endParaRPr lang="de-DE" dirty="0"/>
          </a:p>
        </p:txBody>
      </p:sp>
      <p:sp>
        <p:nvSpPr>
          <p:cNvPr id="3" name="Inhaltsplatzhalter 2">
            <a:extLst>
              <a:ext uri="{FF2B5EF4-FFF2-40B4-BE49-F238E27FC236}">
                <a16:creationId xmlns:a16="http://schemas.microsoft.com/office/drawing/2014/main" id="{D0C04146-7233-604B-BE88-B3EF0432AC66}"/>
              </a:ext>
            </a:extLst>
          </p:cNvPr>
          <p:cNvSpPr>
            <a:spLocks noGrp="1"/>
          </p:cNvSpPr>
          <p:nvPr>
            <p:ph idx="1"/>
          </p:nvPr>
        </p:nvSpPr>
        <p:spPr/>
        <p:txBody>
          <a:bodyPr>
            <a:normAutofit/>
          </a:bodyPr>
          <a:lstStyle>
            <a:lvl1pPr marL="0" indent="0">
              <a:buNone/>
              <a:defRPr sz="2000">
                <a:latin typeface="+mn-lt"/>
              </a:defRPr>
            </a:lvl1pPr>
          </a:lstStyle>
          <a:p>
            <a:pPr lvl="0"/>
            <a:endParaRPr lang="de-DE" dirty="0"/>
          </a:p>
        </p:txBody>
      </p:sp>
      <p:sp>
        <p:nvSpPr>
          <p:cNvPr id="4" name="Datumsplatzhalter 3">
            <a:extLst>
              <a:ext uri="{FF2B5EF4-FFF2-40B4-BE49-F238E27FC236}">
                <a16:creationId xmlns:a16="http://schemas.microsoft.com/office/drawing/2014/main" id="{AB54363E-61A7-0140-9610-E2485D26C80E}"/>
              </a:ext>
            </a:extLst>
          </p:cNvPr>
          <p:cNvSpPr>
            <a:spLocks noGrp="1"/>
          </p:cNvSpPr>
          <p:nvPr>
            <p:ph type="dt" sz="half" idx="10"/>
          </p:nvPr>
        </p:nvSpPr>
        <p:spPr/>
        <p:txBody>
          <a:bodyPr/>
          <a:lstStyle/>
          <a:p>
            <a:r>
              <a:rPr lang="de-DE" dirty="0" smtClean="0"/>
              <a:t>Julian Zwerenz am 17.04.2018</a:t>
            </a:r>
            <a:endParaRPr lang="de-DE" dirty="0"/>
          </a:p>
        </p:txBody>
      </p:sp>
      <p:sp>
        <p:nvSpPr>
          <p:cNvPr id="5" name="Fußzeilenplatzhalter 4">
            <a:extLst>
              <a:ext uri="{FF2B5EF4-FFF2-40B4-BE49-F238E27FC236}">
                <a16:creationId xmlns:a16="http://schemas.microsoft.com/office/drawing/2014/main" id="{9F750147-F211-9147-BBB0-8B1A81D6C91F}"/>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6" name="Foliennummernplatzhalter 5">
            <a:extLst>
              <a:ext uri="{FF2B5EF4-FFF2-40B4-BE49-F238E27FC236}">
                <a16:creationId xmlns:a16="http://schemas.microsoft.com/office/drawing/2014/main" id="{57E7D311-4A3B-F043-B145-180DDA55C148}"/>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2291844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E8367FA9-4D26-6849-AD76-62DA5ADEA6CC}"/>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2D48BB5F-0AC7-2241-8FE0-E4E2ED491539}"/>
              </a:ext>
            </a:extLst>
          </p:cNvPr>
          <p:cNvSpPr>
            <a:spLocks noGrp="1"/>
          </p:cNvSpPr>
          <p:nvPr>
            <p:ph type="body" orient="vert" idx="1"/>
          </p:nvPr>
        </p:nvSpPr>
        <p:spPr>
          <a:xfrm>
            <a:off x="838200" y="365125"/>
            <a:ext cx="7734300" cy="5811838"/>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D7944426-FB18-1040-83AA-8167C1243DA3}"/>
              </a:ext>
            </a:extLst>
          </p:cNvPr>
          <p:cNvSpPr>
            <a:spLocks noGrp="1"/>
          </p:cNvSpPr>
          <p:nvPr>
            <p:ph type="dt" sz="half" idx="10"/>
          </p:nvPr>
        </p:nvSpPr>
        <p:spPr/>
        <p:txBody>
          <a:bodyPr/>
          <a:lstStyle/>
          <a:p>
            <a:r>
              <a:rPr lang="de-DE" dirty="0" smtClean="0"/>
              <a:t>Julian Zwerenz am 17.04.2018</a:t>
            </a:r>
            <a:endParaRPr lang="de-DE" dirty="0"/>
          </a:p>
        </p:txBody>
      </p:sp>
      <p:sp>
        <p:nvSpPr>
          <p:cNvPr id="5" name="Fußzeilenplatzhalter 4">
            <a:extLst>
              <a:ext uri="{FF2B5EF4-FFF2-40B4-BE49-F238E27FC236}">
                <a16:creationId xmlns:a16="http://schemas.microsoft.com/office/drawing/2014/main" id="{B736958B-DB1B-3C41-B279-C13AADF7BF70}"/>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6" name="Foliennummernplatzhalter 5">
            <a:extLst>
              <a:ext uri="{FF2B5EF4-FFF2-40B4-BE49-F238E27FC236}">
                <a16:creationId xmlns:a16="http://schemas.microsoft.com/office/drawing/2014/main" id="{F16F47B6-F8E3-4046-9BCA-8107BBE88960}"/>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3799837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enutzerdefiniertes Layou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7B637C-E2E7-3A44-A163-3F5F41FAA6FD}"/>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3462F328-37F7-CC43-97B9-0A8FDCA2EC97}"/>
              </a:ext>
            </a:extLst>
          </p:cNvPr>
          <p:cNvSpPr>
            <a:spLocks noGrp="1"/>
          </p:cNvSpPr>
          <p:nvPr>
            <p:ph type="dt" sz="half" idx="10"/>
          </p:nvPr>
        </p:nvSpPr>
        <p:spPr/>
        <p:txBody>
          <a:bodyPr/>
          <a:lstStyle/>
          <a:p>
            <a:r>
              <a:rPr lang="de-DE" dirty="0" smtClean="0"/>
              <a:t>Julian Zwerenz am 17.04.2018</a:t>
            </a:r>
            <a:endParaRPr lang="de-DE" dirty="0"/>
          </a:p>
        </p:txBody>
      </p:sp>
      <p:sp>
        <p:nvSpPr>
          <p:cNvPr id="4" name="Fußzeilenplatzhalter 3">
            <a:extLst>
              <a:ext uri="{FF2B5EF4-FFF2-40B4-BE49-F238E27FC236}">
                <a16:creationId xmlns:a16="http://schemas.microsoft.com/office/drawing/2014/main" id="{E58C3AC2-E09A-8A4E-92D3-A754ED3AB78A}"/>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5" name="Foliennummernplatzhalter 4">
            <a:extLst>
              <a:ext uri="{FF2B5EF4-FFF2-40B4-BE49-F238E27FC236}">
                <a16:creationId xmlns:a16="http://schemas.microsoft.com/office/drawing/2014/main" id="{BA29E93B-9E16-8046-9723-FE6F9312CED3}"/>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1378887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A27C521-B2D6-6143-A03D-5ED914C43847}"/>
              </a:ext>
            </a:extLst>
          </p:cNvPr>
          <p:cNvSpPr>
            <a:spLocks noGrp="1"/>
          </p:cNvSpPr>
          <p:nvPr>
            <p:ph type="ctrTitle"/>
          </p:nvPr>
        </p:nvSpPr>
        <p:spPr>
          <a:xfrm>
            <a:off x="1524000" y="1122363"/>
            <a:ext cx="9144000" cy="2387600"/>
          </a:xfrm>
        </p:spPr>
        <p:txBody>
          <a:bodyPr anchor="b"/>
          <a:lstStyle>
            <a:lvl1pPr algn="ctr">
              <a:defRPr sz="6000"/>
            </a:lvl1pPr>
          </a:lstStyle>
          <a:p>
            <a:r>
              <a:rPr lang="de-DE" dirty="0"/>
              <a:t>Mastertitelformat bearbeiten</a:t>
            </a:r>
          </a:p>
        </p:txBody>
      </p:sp>
      <p:sp>
        <p:nvSpPr>
          <p:cNvPr id="3" name="Untertitel 2">
            <a:extLst>
              <a:ext uri="{FF2B5EF4-FFF2-40B4-BE49-F238E27FC236}">
                <a16:creationId xmlns:a16="http://schemas.microsoft.com/office/drawing/2014/main" id="{783D73EE-762C-8747-B31B-0F4EB16630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p>
        </p:txBody>
      </p:sp>
      <p:sp>
        <p:nvSpPr>
          <p:cNvPr id="4" name="Datumsplatzhalter 3">
            <a:extLst>
              <a:ext uri="{FF2B5EF4-FFF2-40B4-BE49-F238E27FC236}">
                <a16:creationId xmlns:a16="http://schemas.microsoft.com/office/drawing/2014/main" id="{2C491DE4-1D96-C249-AAEA-AF7EBF12CB4D}"/>
              </a:ext>
            </a:extLst>
          </p:cNvPr>
          <p:cNvSpPr>
            <a:spLocks noGrp="1"/>
          </p:cNvSpPr>
          <p:nvPr>
            <p:ph type="dt" sz="half" idx="10"/>
          </p:nvPr>
        </p:nvSpPr>
        <p:spPr/>
        <p:txBody>
          <a:bodyPr/>
          <a:lstStyle/>
          <a:p>
            <a:r>
              <a:rPr lang="de-DE" dirty="0" smtClean="0"/>
              <a:t>Julian Zwerenz am 17.04.2018</a:t>
            </a:r>
            <a:endParaRPr lang="de-DE" dirty="0"/>
          </a:p>
        </p:txBody>
      </p:sp>
      <p:sp>
        <p:nvSpPr>
          <p:cNvPr id="5" name="Fußzeilenplatzhalter 4">
            <a:extLst>
              <a:ext uri="{FF2B5EF4-FFF2-40B4-BE49-F238E27FC236}">
                <a16:creationId xmlns:a16="http://schemas.microsoft.com/office/drawing/2014/main" id="{F4A3C678-58D6-F34D-A584-EE1FB9157896}"/>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6" name="Foliennummernplatzhalter 5">
            <a:extLst>
              <a:ext uri="{FF2B5EF4-FFF2-40B4-BE49-F238E27FC236}">
                <a16:creationId xmlns:a16="http://schemas.microsoft.com/office/drawing/2014/main" id="{165FB3E7-B23F-C64B-8F00-C4FAD179D160}"/>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17671415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Benutzerdefiniertes Layou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E3B386-4420-5B46-B39D-258AB02EBF61}"/>
              </a:ext>
            </a:extLst>
          </p:cNvPr>
          <p:cNvSpPr>
            <a:spLocks noGrp="1"/>
          </p:cNvSpPr>
          <p:nvPr>
            <p:ph type="title"/>
          </p:nvPr>
        </p:nvSpPr>
        <p:spPr/>
        <p:txBody>
          <a:bodyPr/>
          <a:lstStyle/>
          <a:p>
            <a:r>
              <a:rPr lang="de-DE" dirty="0"/>
              <a:t>Mastertitelformat bearbeiten</a:t>
            </a:r>
          </a:p>
        </p:txBody>
      </p:sp>
      <p:sp>
        <p:nvSpPr>
          <p:cNvPr id="3" name="Datumsplatzhalter 2">
            <a:extLst>
              <a:ext uri="{FF2B5EF4-FFF2-40B4-BE49-F238E27FC236}">
                <a16:creationId xmlns:a16="http://schemas.microsoft.com/office/drawing/2014/main" id="{116081AC-1143-E04B-8205-938C78FCBC37}"/>
              </a:ext>
            </a:extLst>
          </p:cNvPr>
          <p:cNvSpPr>
            <a:spLocks noGrp="1"/>
          </p:cNvSpPr>
          <p:nvPr>
            <p:ph type="dt" sz="half" idx="10"/>
          </p:nvPr>
        </p:nvSpPr>
        <p:spPr/>
        <p:txBody>
          <a:bodyPr/>
          <a:lstStyle/>
          <a:p>
            <a:r>
              <a:rPr lang="de-DE" dirty="0" smtClean="0"/>
              <a:t>Julian Zwerenz am 17.04.2018</a:t>
            </a:r>
            <a:endParaRPr lang="de-DE" dirty="0"/>
          </a:p>
        </p:txBody>
      </p:sp>
      <p:sp>
        <p:nvSpPr>
          <p:cNvPr id="4" name="Fußzeilenplatzhalter 3">
            <a:extLst>
              <a:ext uri="{FF2B5EF4-FFF2-40B4-BE49-F238E27FC236}">
                <a16:creationId xmlns:a16="http://schemas.microsoft.com/office/drawing/2014/main" id="{8B847A4B-A057-E145-BB9F-4AB29DA83C92}"/>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5" name="Foliennummernplatzhalter 4">
            <a:extLst>
              <a:ext uri="{FF2B5EF4-FFF2-40B4-BE49-F238E27FC236}">
                <a16:creationId xmlns:a16="http://schemas.microsoft.com/office/drawing/2014/main" id="{5EB577FF-7F6C-A448-9773-671FE8CB005E}"/>
              </a:ext>
            </a:extLst>
          </p:cNvPr>
          <p:cNvSpPr>
            <a:spLocks noGrp="1"/>
          </p:cNvSpPr>
          <p:nvPr>
            <p:ph type="sldNum" sz="quarter" idx="12"/>
          </p:nvPr>
        </p:nvSpPr>
        <p:spPr/>
        <p:txBody>
          <a:bodyPr/>
          <a:lstStyle/>
          <a:p>
            <a:fld id="{11419963-C9FE-4C48-AC51-E8D8EC940189}" type="slidenum">
              <a:rPr lang="de-DE" smtClean="0"/>
              <a:t>‹Nr.›</a:t>
            </a:fld>
            <a:endParaRPr lang="de-DE" dirty="0"/>
          </a:p>
        </p:txBody>
      </p:sp>
    </p:spTree>
    <p:extLst>
      <p:ext uri="{BB962C8B-B14F-4D97-AF65-F5344CB8AC3E}">
        <p14:creationId xmlns:p14="http://schemas.microsoft.com/office/powerpoint/2010/main" val="11961918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enutzerdefiniertes Layou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84186D0-DF6E-AD42-91C7-6311C1AEC9D8}"/>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3AA9A2B2-0725-324A-90D6-77485A94A4B5}"/>
              </a:ext>
            </a:extLst>
          </p:cNvPr>
          <p:cNvSpPr>
            <a:spLocks noGrp="1"/>
          </p:cNvSpPr>
          <p:nvPr>
            <p:ph type="dt" sz="half" idx="10"/>
          </p:nvPr>
        </p:nvSpPr>
        <p:spPr/>
        <p:txBody>
          <a:bodyPr/>
          <a:lstStyle/>
          <a:p>
            <a:r>
              <a:rPr lang="de-DE" dirty="0" smtClean="0"/>
              <a:t>Julian Zwerenz am 17.04.2018</a:t>
            </a:r>
            <a:endParaRPr lang="de-DE" dirty="0"/>
          </a:p>
        </p:txBody>
      </p:sp>
      <p:sp>
        <p:nvSpPr>
          <p:cNvPr id="4" name="Fußzeilenplatzhalter 3">
            <a:extLst>
              <a:ext uri="{FF2B5EF4-FFF2-40B4-BE49-F238E27FC236}">
                <a16:creationId xmlns:a16="http://schemas.microsoft.com/office/drawing/2014/main" id="{CEE05C5D-BAC3-DA4D-9351-5D31B28368D7}"/>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5" name="Foliennummernplatzhalter 4">
            <a:extLst>
              <a:ext uri="{FF2B5EF4-FFF2-40B4-BE49-F238E27FC236}">
                <a16:creationId xmlns:a16="http://schemas.microsoft.com/office/drawing/2014/main" id="{B74B6C3E-1501-F54C-AB79-8E6AD813B635}"/>
              </a:ext>
            </a:extLst>
          </p:cNvPr>
          <p:cNvSpPr>
            <a:spLocks noGrp="1"/>
          </p:cNvSpPr>
          <p:nvPr>
            <p:ph type="sldNum" sz="quarter" idx="12"/>
          </p:nvPr>
        </p:nvSpPr>
        <p:spPr/>
        <p:txBody>
          <a:bodyPr/>
          <a:lstStyle/>
          <a:p>
            <a:fld id="{11419963-C9FE-4C48-AC51-E8D8EC940189}" type="slidenum">
              <a:rPr lang="de-DE" smtClean="0"/>
              <a:t>‹Nr.›</a:t>
            </a:fld>
            <a:endParaRPr lang="de-DE" dirty="0"/>
          </a:p>
        </p:txBody>
      </p:sp>
    </p:spTree>
    <p:extLst>
      <p:ext uri="{BB962C8B-B14F-4D97-AF65-F5344CB8AC3E}">
        <p14:creationId xmlns:p14="http://schemas.microsoft.com/office/powerpoint/2010/main" val="1825075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E3B53A-8C14-614E-9129-F93FCEDA04FE}"/>
              </a:ext>
            </a:extLst>
          </p:cNvPr>
          <p:cNvSpPr>
            <a:spLocks noGrp="1"/>
          </p:cNvSpPr>
          <p:nvPr>
            <p:ph type="title"/>
          </p:nvPr>
        </p:nvSpPr>
        <p:spPr>
          <a:xfrm>
            <a:off x="831850" y="1709738"/>
            <a:ext cx="10515600" cy="2852737"/>
          </a:xfrm>
        </p:spPr>
        <p:txBody>
          <a:bodyPr anchor="b"/>
          <a:lstStyle>
            <a:lvl1pPr>
              <a:defRPr sz="6000"/>
            </a:lvl1pPr>
          </a:lstStyle>
          <a:p>
            <a:r>
              <a:rPr lang="de-DE" dirty="0"/>
              <a:t>Mastertitelformat bearbeiten</a:t>
            </a:r>
          </a:p>
        </p:txBody>
      </p:sp>
      <p:sp>
        <p:nvSpPr>
          <p:cNvPr id="3" name="Textplatzhalter 2">
            <a:extLst>
              <a:ext uri="{FF2B5EF4-FFF2-40B4-BE49-F238E27FC236}">
                <a16:creationId xmlns:a16="http://schemas.microsoft.com/office/drawing/2014/main" id="{F2C3572D-203A-8344-9C23-0F1075E40C7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Formatvorlagen des Textmasters bearbeiten</a:t>
            </a:r>
          </a:p>
        </p:txBody>
      </p:sp>
      <p:sp>
        <p:nvSpPr>
          <p:cNvPr id="4" name="Datumsplatzhalter 3">
            <a:extLst>
              <a:ext uri="{FF2B5EF4-FFF2-40B4-BE49-F238E27FC236}">
                <a16:creationId xmlns:a16="http://schemas.microsoft.com/office/drawing/2014/main" id="{B0FD739A-55F2-3D4C-9CF0-EE328EC12307}"/>
              </a:ext>
            </a:extLst>
          </p:cNvPr>
          <p:cNvSpPr>
            <a:spLocks noGrp="1"/>
          </p:cNvSpPr>
          <p:nvPr>
            <p:ph type="dt" sz="half" idx="10"/>
          </p:nvPr>
        </p:nvSpPr>
        <p:spPr/>
        <p:txBody>
          <a:bodyPr/>
          <a:lstStyle/>
          <a:p>
            <a:r>
              <a:rPr lang="de-DE" dirty="0" smtClean="0"/>
              <a:t>Julian Zwerenz am 17.04.2018</a:t>
            </a:r>
            <a:endParaRPr lang="de-DE" dirty="0"/>
          </a:p>
        </p:txBody>
      </p:sp>
      <p:sp>
        <p:nvSpPr>
          <p:cNvPr id="5" name="Fußzeilenplatzhalter 4">
            <a:extLst>
              <a:ext uri="{FF2B5EF4-FFF2-40B4-BE49-F238E27FC236}">
                <a16:creationId xmlns:a16="http://schemas.microsoft.com/office/drawing/2014/main" id="{F222CE74-B381-DC46-869D-07ADE477F736}"/>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6" name="Foliennummernplatzhalter 5">
            <a:extLst>
              <a:ext uri="{FF2B5EF4-FFF2-40B4-BE49-F238E27FC236}">
                <a16:creationId xmlns:a16="http://schemas.microsoft.com/office/drawing/2014/main" id="{509C2C22-DBE8-E144-978F-705C44E85E40}"/>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8403125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33AD44A-68C5-8F46-9C0B-8896ECF8D690}"/>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460B7002-0E53-1D43-9023-A18C5CDD4040}"/>
              </a:ext>
            </a:extLst>
          </p:cNvPr>
          <p:cNvSpPr>
            <a:spLocks noGrp="1"/>
          </p:cNvSpPr>
          <p:nvPr>
            <p:ph sz="half" idx="1"/>
          </p:nvPr>
        </p:nvSpPr>
        <p:spPr>
          <a:xfrm>
            <a:off x="838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931B3A4D-2D2C-D249-AA78-EA3B5F42A6F3}"/>
              </a:ext>
            </a:extLst>
          </p:cNvPr>
          <p:cNvSpPr>
            <a:spLocks noGrp="1"/>
          </p:cNvSpPr>
          <p:nvPr>
            <p:ph sz="half" idx="2"/>
          </p:nvPr>
        </p:nvSpPr>
        <p:spPr>
          <a:xfrm>
            <a:off x="6172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75841B5F-93D8-9B42-A2AA-0B8F21544EBA}"/>
              </a:ext>
            </a:extLst>
          </p:cNvPr>
          <p:cNvSpPr>
            <a:spLocks noGrp="1"/>
          </p:cNvSpPr>
          <p:nvPr>
            <p:ph type="dt" sz="half" idx="10"/>
          </p:nvPr>
        </p:nvSpPr>
        <p:spPr/>
        <p:txBody>
          <a:bodyPr/>
          <a:lstStyle/>
          <a:p>
            <a:r>
              <a:rPr lang="de-DE" dirty="0" smtClean="0"/>
              <a:t>Julian Zwerenz am 17.04.2018</a:t>
            </a:r>
            <a:endParaRPr lang="de-DE" dirty="0"/>
          </a:p>
        </p:txBody>
      </p:sp>
      <p:sp>
        <p:nvSpPr>
          <p:cNvPr id="6" name="Fußzeilenplatzhalter 5">
            <a:extLst>
              <a:ext uri="{FF2B5EF4-FFF2-40B4-BE49-F238E27FC236}">
                <a16:creationId xmlns:a16="http://schemas.microsoft.com/office/drawing/2014/main" id="{267F851A-908D-B042-A705-234CC624718B}"/>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7" name="Foliennummernplatzhalter 6">
            <a:extLst>
              <a:ext uri="{FF2B5EF4-FFF2-40B4-BE49-F238E27FC236}">
                <a16:creationId xmlns:a16="http://schemas.microsoft.com/office/drawing/2014/main" id="{DE1499F0-FB86-5649-A2C8-0D4B55EDCBCD}"/>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9028676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AF0469C-9272-7D44-81A0-A1B518CFDB37}"/>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1516BDD8-6F70-364C-A1CD-7F400DD820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Inhaltsplatzhalter 3">
            <a:extLst>
              <a:ext uri="{FF2B5EF4-FFF2-40B4-BE49-F238E27FC236}">
                <a16:creationId xmlns:a16="http://schemas.microsoft.com/office/drawing/2014/main" id="{A53BDE49-D628-7D47-8070-E19CCC7B2B2A}"/>
              </a:ext>
            </a:extLst>
          </p:cNvPr>
          <p:cNvSpPr>
            <a:spLocks noGrp="1"/>
          </p:cNvSpPr>
          <p:nvPr>
            <p:ph sz="half" idx="2"/>
          </p:nvPr>
        </p:nvSpPr>
        <p:spPr>
          <a:xfrm>
            <a:off x="839788" y="2505075"/>
            <a:ext cx="5157787"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9594BC3E-CA25-A84A-BEA8-1877035EC3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Inhaltsplatzhalter 5">
            <a:extLst>
              <a:ext uri="{FF2B5EF4-FFF2-40B4-BE49-F238E27FC236}">
                <a16:creationId xmlns:a16="http://schemas.microsoft.com/office/drawing/2014/main" id="{37409A02-907B-6A45-826F-2867C159BEB6}"/>
              </a:ext>
            </a:extLst>
          </p:cNvPr>
          <p:cNvSpPr>
            <a:spLocks noGrp="1"/>
          </p:cNvSpPr>
          <p:nvPr>
            <p:ph sz="quarter" idx="4"/>
          </p:nvPr>
        </p:nvSpPr>
        <p:spPr>
          <a:xfrm>
            <a:off x="6172200" y="2505075"/>
            <a:ext cx="5183188"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C9A62BA4-2653-3C4B-A663-72C7304E0F0C}"/>
              </a:ext>
            </a:extLst>
          </p:cNvPr>
          <p:cNvSpPr>
            <a:spLocks noGrp="1"/>
          </p:cNvSpPr>
          <p:nvPr>
            <p:ph type="dt" sz="half" idx="10"/>
          </p:nvPr>
        </p:nvSpPr>
        <p:spPr/>
        <p:txBody>
          <a:bodyPr/>
          <a:lstStyle/>
          <a:p>
            <a:r>
              <a:rPr lang="de-DE" dirty="0" smtClean="0"/>
              <a:t>Julian Zwerenz am 17.04.2018</a:t>
            </a:r>
            <a:endParaRPr lang="de-DE" dirty="0"/>
          </a:p>
        </p:txBody>
      </p:sp>
      <p:sp>
        <p:nvSpPr>
          <p:cNvPr id="8" name="Fußzeilenplatzhalter 7">
            <a:extLst>
              <a:ext uri="{FF2B5EF4-FFF2-40B4-BE49-F238E27FC236}">
                <a16:creationId xmlns:a16="http://schemas.microsoft.com/office/drawing/2014/main" id="{042C4A0F-FB3C-304A-8C50-1B949FE1CE58}"/>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9" name="Foliennummernplatzhalter 8">
            <a:extLst>
              <a:ext uri="{FF2B5EF4-FFF2-40B4-BE49-F238E27FC236}">
                <a16:creationId xmlns:a16="http://schemas.microsoft.com/office/drawing/2014/main" id="{BF232B23-2FFB-994D-A472-5BD16679F699}"/>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2364084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4F65C73-33A9-214E-AD1B-B34ED01D4445}"/>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9E572336-D2B9-7F41-8318-ED6727E045A0}"/>
              </a:ext>
            </a:extLst>
          </p:cNvPr>
          <p:cNvSpPr>
            <a:spLocks noGrp="1"/>
          </p:cNvSpPr>
          <p:nvPr>
            <p:ph type="dt" sz="half" idx="10"/>
          </p:nvPr>
        </p:nvSpPr>
        <p:spPr/>
        <p:txBody>
          <a:bodyPr/>
          <a:lstStyle/>
          <a:p>
            <a:r>
              <a:rPr lang="de-DE" dirty="0" smtClean="0"/>
              <a:t>Julian Zwerenz am 17.04.2018</a:t>
            </a:r>
            <a:endParaRPr lang="de-DE" dirty="0"/>
          </a:p>
        </p:txBody>
      </p:sp>
      <p:sp>
        <p:nvSpPr>
          <p:cNvPr id="4" name="Fußzeilenplatzhalter 3">
            <a:extLst>
              <a:ext uri="{FF2B5EF4-FFF2-40B4-BE49-F238E27FC236}">
                <a16:creationId xmlns:a16="http://schemas.microsoft.com/office/drawing/2014/main" id="{BC18CD33-9408-EB4B-ACCF-87FC51C5388A}"/>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5" name="Foliennummernplatzhalter 4">
            <a:extLst>
              <a:ext uri="{FF2B5EF4-FFF2-40B4-BE49-F238E27FC236}">
                <a16:creationId xmlns:a16="http://schemas.microsoft.com/office/drawing/2014/main" id="{2F69BF25-B0C9-2844-85C7-835F9943F659}"/>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286483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2E63CEB0-4D24-5447-93C4-064366D40332}"/>
              </a:ext>
            </a:extLst>
          </p:cNvPr>
          <p:cNvSpPr>
            <a:spLocks noGrp="1"/>
          </p:cNvSpPr>
          <p:nvPr>
            <p:ph type="dt" sz="half" idx="10"/>
          </p:nvPr>
        </p:nvSpPr>
        <p:spPr/>
        <p:txBody>
          <a:bodyPr/>
          <a:lstStyle/>
          <a:p>
            <a:r>
              <a:rPr lang="de-DE" dirty="0" smtClean="0"/>
              <a:t>Julian Zwerenz am 17.04.2018</a:t>
            </a:r>
            <a:endParaRPr lang="de-DE" dirty="0"/>
          </a:p>
        </p:txBody>
      </p:sp>
      <p:sp>
        <p:nvSpPr>
          <p:cNvPr id="3" name="Fußzeilenplatzhalter 2">
            <a:extLst>
              <a:ext uri="{FF2B5EF4-FFF2-40B4-BE49-F238E27FC236}">
                <a16:creationId xmlns:a16="http://schemas.microsoft.com/office/drawing/2014/main" id="{7B7E7605-4DCD-A44A-B6CC-ADB2F39E2A1A}"/>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4" name="Foliennummernplatzhalter 3">
            <a:extLst>
              <a:ext uri="{FF2B5EF4-FFF2-40B4-BE49-F238E27FC236}">
                <a16:creationId xmlns:a16="http://schemas.microsoft.com/office/drawing/2014/main" id="{677EB28B-51C1-DA4E-9F5D-66E9D028ED1A}"/>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2377386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48E63A-47A7-5A40-8B60-FC257CD1407E}"/>
              </a:ext>
            </a:extLst>
          </p:cNvPr>
          <p:cNvSpPr>
            <a:spLocks noGrp="1"/>
          </p:cNvSpPr>
          <p:nvPr>
            <p:ph type="title"/>
          </p:nvPr>
        </p:nvSpPr>
        <p:spPr>
          <a:xfrm>
            <a:off x="839788" y="987424"/>
            <a:ext cx="3932237" cy="1069975"/>
          </a:xfrm>
        </p:spPr>
        <p:txBody>
          <a:bodyPr anchor="b"/>
          <a:lstStyle>
            <a:lvl1pPr>
              <a:defRPr sz="3200"/>
            </a:lvl1pPr>
          </a:lstStyle>
          <a:p>
            <a:r>
              <a:rPr lang="de-DE" dirty="0"/>
              <a:t>Mastertitelformat bearbeiten</a:t>
            </a:r>
          </a:p>
        </p:txBody>
      </p:sp>
      <p:sp>
        <p:nvSpPr>
          <p:cNvPr id="3" name="Inhaltsplatzhalter 2">
            <a:extLst>
              <a:ext uri="{FF2B5EF4-FFF2-40B4-BE49-F238E27FC236}">
                <a16:creationId xmlns:a16="http://schemas.microsoft.com/office/drawing/2014/main" id="{11206D84-5E32-8D44-8296-7D0F5A18DA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0FAC58B0-4E60-8947-BF87-12BCDC974C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a:extLst>
              <a:ext uri="{FF2B5EF4-FFF2-40B4-BE49-F238E27FC236}">
                <a16:creationId xmlns:a16="http://schemas.microsoft.com/office/drawing/2014/main" id="{A02CF399-3C5D-244C-BAC9-F5A7FF6B8B11}"/>
              </a:ext>
            </a:extLst>
          </p:cNvPr>
          <p:cNvSpPr>
            <a:spLocks noGrp="1"/>
          </p:cNvSpPr>
          <p:nvPr>
            <p:ph type="dt" sz="half" idx="10"/>
          </p:nvPr>
        </p:nvSpPr>
        <p:spPr/>
        <p:txBody>
          <a:bodyPr/>
          <a:lstStyle/>
          <a:p>
            <a:r>
              <a:rPr lang="de-DE" dirty="0" smtClean="0"/>
              <a:t>Julian Zwerenz am 17.04.2018</a:t>
            </a:r>
            <a:endParaRPr lang="de-DE" dirty="0"/>
          </a:p>
        </p:txBody>
      </p:sp>
      <p:sp>
        <p:nvSpPr>
          <p:cNvPr id="6" name="Fußzeilenplatzhalter 5">
            <a:extLst>
              <a:ext uri="{FF2B5EF4-FFF2-40B4-BE49-F238E27FC236}">
                <a16:creationId xmlns:a16="http://schemas.microsoft.com/office/drawing/2014/main" id="{2055746D-EF62-9B4B-9E97-32EBA7A81375}"/>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7" name="Foliennummernplatzhalter 6">
            <a:extLst>
              <a:ext uri="{FF2B5EF4-FFF2-40B4-BE49-F238E27FC236}">
                <a16:creationId xmlns:a16="http://schemas.microsoft.com/office/drawing/2014/main" id="{224F2428-0966-D243-98EA-A81F273177A3}"/>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12883469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90AAC55-93EB-3549-B623-8830C1A74204}"/>
              </a:ext>
            </a:extLst>
          </p:cNvPr>
          <p:cNvSpPr>
            <a:spLocks noGrp="1"/>
          </p:cNvSpPr>
          <p:nvPr>
            <p:ph type="title"/>
          </p:nvPr>
        </p:nvSpPr>
        <p:spPr>
          <a:xfrm>
            <a:off x="839788" y="1083732"/>
            <a:ext cx="3932237" cy="973667"/>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FBAD89B2-C853-A04E-A782-7090128E7F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dirty="0"/>
          </a:p>
        </p:txBody>
      </p:sp>
      <p:sp>
        <p:nvSpPr>
          <p:cNvPr id="4" name="Textplatzhalter 3">
            <a:extLst>
              <a:ext uri="{FF2B5EF4-FFF2-40B4-BE49-F238E27FC236}">
                <a16:creationId xmlns:a16="http://schemas.microsoft.com/office/drawing/2014/main" id="{D97255A2-7C29-FE40-94C0-12484A78E4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a:extLst>
              <a:ext uri="{FF2B5EF4-FFF2-40B4-BE49-F238E27FC236}">
                <a16:creationId xmlns:a16="http://schemas.microsoft.com/office/drawing/2014/main" id="{85291CC6-0A78-0F4D-A528-6735C074E9C6}"/>
              </a:ext>
            </a:extLst>
          </p:cNvPr>
          <p:cNvSpPr>
            <a:spLocks noGrp="1"/>
          </p:cNvSpPr>
          <p:nvPr>
            <p:ph type="dt" sz="half" idx="10"/>
          </p:nvPr>
        </p:nvSpPr>
        <p:spPr/>
        <p:txBody>
          <a:bodyPr/>
          <a:lstStyle/>
          <a:p>
            <a:r>
              <a:rPr lang="de-DE" dirty="0" smtClean="0"/>
              <a:t>Julian Zwerenz am 17.04.2018</a:t>
            </a:r>
            <a:endParaRPr lang="de-DE" dirty="0"/>
          </a:p>
        </p:txBody>
      </p:sp>
      <p:sp>
        <p:nvSpPr>
          <p:cNvPr id="6" name="Fußzeilenplatzhalter 5">
            <a:extLst>
              <a:ext uri="{FF2B5EF4-FFF2-40B4-BE49-F238E27FC236}">
                <a16:creationId xmlns:a16="http://schemas.microsoft.com/office/drawing/2014/main" id="{F2E774FA-47D0-B44A-9B75-583F11242AE0}"/>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7" name="Foliennummernplatzhalter 6">
            <a:extLst>
              <a:ext uri="{FF2B5EF4-FFF2-40B4-BE49-F238E27FC236}">
                <a16:creationId xmlns:a16="http://schemas.microsoft.com/office/drawing/2014/main" id="{7CF75134-3AB3-E243-AB56-76267A88326E}"/>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3486562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39156CE-05D4-0041-894E-F62F5C51449C}"/>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078E075F-7C2C-634D-8F9F-395BB4DF32D0}"/>
              </a:ext>
            </a:extLst>
          </p:cNvPr>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249B3458-89AB-6247-8E37-22D124D81A11}"/>
              </a:ext>
            </a:extLst>
          </p:cNvPr>
          <p:cNvSpPr>
            <a:spLocks noGrp="1"/>
          </p:cNvSpPr>
          <p:nvPr>
            <p:ph type="dt" sz="half" idx="10"/>
          </p:nvPr>
        </p:nvSpPr>
        <p:spPr/>
        <p:txBody>
          <a:bodyPr/>
          <a:lstStyle/>
          <a:p>
            <a:r>
              <a:rPr lang="de-DE" dirty="0" smtClean="0"/>
              <a:t>Julian Zwerenz am 17.04.2018</a:t>
            </a:r>
            <a:endParaRPr lang="de-DE" dirty="0"/>
          </a:p>
        </p:txBody>
      </p:sp>
      <p:sp>
        <p:nvSpPr>
          <p:cNvPr id="5" name="Fußzeilenplatzhalter 4">
            <a:extLst>
              <a:ext uri="{FF2B5EF4-FFF2-40B4-BE49-F238E27FC236}">
                <a16:creationId xmlns:a16="http://schemas.microsoft.com/office/drawing/2014/main" id="{732DEAD0-9ED6-8846-A58A-95D8B32910C8}"/>
              </a:ext>
            </a:extLst>
          </p:cNvPr>
          <p:cNvSpPr>
            <a:spLocks noGrp="1"/>
          </p:cNvSpPr>
          <p:nvPr>
            <p:ph type="ftr" sz="quarter" idx="11"/>
          </p:nvPr>
        </p:nvSpPr>
        <p:spPr/>
        <p:txBody>
          <a:bodyPr/>
          <a:lstStyle/>
          <a:p>
            <a:r>
              <a:rPr lang="de-DE" dirty="0" smtClean="0"/>
              <a:t>Alpine Hydroklimatologie: Literaturseminar</a:t>
            </a:r>
            <a:endParaRPr lang="de-DE" dirty="0"/>
          </a:p>
        </p:txBody>
      </p:sp>
      <p:sp>
        <p:nvSpPr>
          <p:cNvPr id="6" name="Foliennummernplatzhalter 5">
            <a:extLst>
              <a:ext uri="{FF2B5EF4-FFF2-40B4-BE49-F238E27FC236}">
                <a16:creationId xmlns:a16="http://schemas.microsoft.com/office/drawing/2014/main" id="{0BB2C7A9-F18F-5C41-9A94-D17066F313FB}"/>
              </a:ext>
            </a:extLst>
          </p:cNvPr>
          <p:cNvSpPr>
            <a:spLocks noGrp="1"/>
          </p:cNvSpPr>
          <p:nvPr>
            <p:ph type="sldNum" sz="quarter" idx="12"/>
          </p:nvPr>
        </p:nvSpPr>
        <p:spPr>
          <a:xfrm>
            <a:off x="8610600" y="6356350"/>
            <a:ext cx="2743200" cy="365125"/>
          </a:xfrm>
          <a:prstGeom prst="rect">
            <a:avLst/>
          </a:prstGeom>
        </p:spPr>
        <p:txBody>
          <a:bodyPr/>
          <a:lstStyle/>
          <a:p>
            <a:fld id="{0B4E0EC9-9728-0046-B0F8-826F26B2052B}" type="slidenum">
              <a:rPr lang="de-DE" smtClean="0"/>
              <a:t>‹Nr.›</a:t>
            </a:fld>
            <a:endParaRPr lang="de-DE" dirty="0"/>
          </a:p>
        </p:txBody>
      </p:sp>
    </p:spTree>
    <p:extLst>
      <p:ext uri="{BB962C8B-B14F-4D97-AF65-F5344CB8AC3E}">
        <p14:creationId xmlns:p14="http://schemas.microsoft.com/office/powerpoint/2010/main" val="2594111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tiff"/><Relationship Id="rId2" Type="http://schemas.openxmlformats.org/officeDocument/2006/relationships/slideLayout" Target="../slideLayouts/slideLayout2.xml"/><Relationship Id="rId16" Type="http://schemas.openxmlformats.org/officeDocument/2006/relationships/image" Target="../media/image1.tif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C2A13530-8706-814D-8571-81A77C685BDC}"/>
              </a:ext>
            </a:extLst>
          </p:cNvPr>
          <p:cNvSpPr>
            <a:spLocks noGrp="1"/>
          </p:cNvSpPr>
          <p:nvPr>
            <p:ph type="title"/>
          </p:nvPr>
        </p:nvSpPr>
        <p:spPr>
          <a:xfrm>
            <a:off x="838200" y="1042670"/>
            <a:ext cx="10515600" cy="983298"/>
          </a:xfrm>
          <a:prstGeom prst="rect">
            <a:avLst/>
          </a:prstGeom>
        </p:spPr>
        <p:txBody>
          <a:bodyPr vert="horz" lIns="91440" tIns="45720" rIns="91440" bIns="45720" rtlCol="0" anchor="ctr">
            <a:normAutofit/>
          </a:bodyPr>
          <a:lstStyle/>
          <a:p>
            <a:endParaRPr lang="de-DE" dirty="0"/>
          </a:p>
        </p:txBody>
      </p:sp>
      <p:sp>
        <p:nvSpPr>
          <p:cNvPr id="3" name="Textplatzhalter 2">
            <a:extLst>
              <a:ext uri="{FF2B5EF4-FFF2-40B4-BE49-F238E27FC236}">
                <a16:creationId xmlns:a16="http://schemas.microsoft.com/office/drawing/2014/main" id="{49A902F2-0F5C-9943-BD1B-944BBFB1227E}"/>
              </a:ext>
            </a:extLst>
          </p:cNvPr>
          <p:cNvSpPr>
            <a:spLocks noGrp="1"/>
          </p:cNvSpPr>
          <p:nvPr>
            <p:ph type="body" idx="1"/>
          </p:nvPr>
        </p:nvSpPr>
        <p:spPr>
          <a:xfrm>
            <a:off x="838200" y="2055811"/>
            <a:ext cx="10515600" cy="4140201"/>
          </a:xfrm>
          <a:prstGeom prst="rect">
            <a:avLst/>
          </a:prstGeom>
        </p:spPr>
        <p:txBody>
          <a:bodyPr vert="horz" lIns="91440" tIns="45720" rIns="91440" bIns="45720" rtlCol="0">
            <a:normAutofit/>
          </a:bodyPr>
          <a:lstStyle/>
          <a:p>
            <a:pPr lvl="0"/>
            <a:endParaRPr lang="de-DE" dirty="0"/>
          </a:p>
        </p:txBody>
      </p:sp>
      <p:sp>
        <p:nvSpPr>
          <p:cNvPr id="4" name="Datumsplatzhalter 3">
            <a:extLst>
              <a:ext uri="{FF2B5EF4-FFF2-40B4-BE49-F238E27FC236}">
                <a16:creationId xmlns:a16="http://schemas.microsoft.com/office/drawing/2014/main" id="{6BD44C34-D18C-2A49-BCC4-3D68AB9CB1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DE" dirty="0" smtClean="0"/>
              <a:t>Julian Zwerenz am 26.04.2018</a:t>
            </a:r>
            <a:endParaRPr lang="de-DE" dirty="0"/>
          </a:p>
        </p:txBody>
      </p:sp>
      <p:sp>
        <p:nvSpPr>
          <p:cNvPr id="5" name="Fußzeilenplatzhalter 4">
            <a:extLst>
              <a:ext uri="{FF2B5EF4-FFF2-40B4-BE49-F238E27FC236}">
                <a16:creationId xmlns:a16="http://schemas.microsoft.com/office/drawing/2014/main" id="{87BF8472-037F-E340-B649-EC6508CE2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de-DE" dirty="0" smtClean="0"/>
              <a:t>Alpine Hydroklimatologie: Literaturseminar</a:t>
            </a:r>
            <a:endParaRPr lang="de-DE" dirty="0"/>
          </a:p>
        </p:txBody>
      </p:sp>
      <p:sp>
        <p:nvSpPr>
          <p:cNvPr id="7" name="Foliennummernplatzhalter 6">
            <a:extLst>
              <a:ext uri="{FF2B5EF4-FFF2-40B4-BE49-F238E27FC236}">
                <a16:creationId xmlns:a16="http://schemas.microsoft.com/office/drawing/2014/main" id="{7B888F2F-6185-5F41-A88E-FA6382A007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419963-C9FE-4C48-AC51-E8D8EC940189}" type="slidenum">
              <a:rPr lang="de-DE" smtClean="0"/>
              <a:t>‹Nr.›</a:t>
            </a:fld>
            <a:endParaRPr lang="de-DE" dirty="0"/>
          </a:p>
        </p:txBody>
      </p:sp>
      <p:pic>
        <p:nvPicPr>
          <p:cNvPr id="20" name="Grafik 19">
            <a:extLst>
              <a:ext uri="{FF2B5EF4-FFF2-40B4-BE49-F238E27FC236}">
                <a16:creationId xmlns:a16="http://schemas.microsoft.com/office/drawing/2014/main" id="{2D221426-29B8-1E41-889F-5D01DA96BD7F}"/>
              </a:ext>
            </a:extLst>
          </p:cNvPr>
          <p:cNvPicPr>
            <a:picLocks noChangeAspect="1"/>
          </p:cNvPicPr>
          <p:nvPr userDrawn="1"/>
        </p:nvPicPr>
        <p:blipFill>
          <a:blip r:embed="rId16"/>
          <a:stretch>
            <a:fillRect/>
          </a:stretch>
        </p:blipFill>
        <p:spPr>
          <a:xfrm>
            <a:off x="1" y="-49814"/>
            <a:ext cx="1299410" cy="1400065"/>
          </a:xfrm>
          <a:prstGeom prst="rect">
            <a:avLst/>
          </a:prstGeom>
        </p:spPr>
      </p:pic>
      <p:pic>
        <p:nvPicPr>
          <p:cNvPr id="21" name="Grafik 20">
            <a:extLst>
              <a:ext uri="{FF2B5EF4-FFF2-40B4-BE49-F238E27FC236}">
                <a16:creationId xmlns:a16="http://schemas.microsoft.com/office/drawing/2014/main" id="{6E8B948F-1890-B649-BE7E-3900CE8AD232}"/>
              </a:ext>
            </a:extLst>
          </p:cNvPr>
          <p:cNvPicPr>
            <a:picLocks noChangeAspect="1"/>
          </p:cNvPicPr>
          <p:nvPr userDrawn="1"/>
        </p:nvPicPr>
        <p:blipFill>
          <a:blip r:embed="rId17"/>
          <a:stretch>
            <a:fillRect/>
          </a:stretch>
        </p:blipFill>
        <p:spPr>
          <a:xfrm>
            <a:off x="1299411" y="-45563"/>
            <a:ext cx="10892588" cy="1088233"/>
          </a:xfrm>
          <a:prstGeom prst="rect">
            <a:avLst/>
          </a:prstGeom>
        </p:spPr>
      </p:pic>
    </p:spTree>
    <p:extLst>
      <p:ext uri="{BB962C8B-B14F-4D97-AF65-F5344CB8AC3E}">
        <p14:creationId xmlns:p14="http://schemas.microsoft.com/office/powerpoint/2010/main" val="903697490"/>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49" r:id="rId12"/>
    <p:sldLayoutId id="2147483674" r:id="rId13"/>
    <p:sldLayoutId id="2147483675" r:id="rId14"/>
  </p:sldLayoutIdLst>
  <p:hf hdr="0"/>
  <p:txStyles>
    <p:titleStyle>
      <a:lvl1pPr algn="l" defTabSz="914400" rtl="0" eaLnBrk="1" latinLnBrk="0" hangingPunct="1">
        <a:lnSpc>
          <a:spcPct val="90000"/>
        </a:lnSpc>
        <a:spcBef>
          <a:spcPct val="0"/>
        </a:spcBef>
        <a:buNone/>
        <a:defRPr sz="2400" b="1" kern="1200">
          <a:solidFill>
            <a:schemeClr val="tx1"/>
          </a:solidFill>
          <a:latin typeface="+mn-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nchor="ctr">
            <a:normAutofit/>
          </a:bodyPr>
          <a:lstStyle/>
          <a:p>
            <a:r>
              <a:rPr lang="en-US" sz="3800" dirty="0" err="1" smtClean="0"/>
              <a:t>Hausaufgabe</a:t>
            </a:r>
            <a:r>
              <a:rPr lang="en-US" sz="3800" dirty="0" smtClean="0"/>
              <a:t> </a:t>
            </a:r>
            <a:r>
              <a:rPr lang="en-US" sz="3800" dirty="0" err="1" smtClean="0"/>
              <a:t>Gebiergsforschung</a:t>
            </a:r>
            <a:r>
              <a:rPr lang="en-US" sz="3800" dirty="0" smtClean="0"/>
              <a:t>:</a:t>
            </a:r>
            <a:br>
              <a:rPr lang="en-US" sz="3800" dirty="0" smtClean="0"/>
            </a:br>
            <a:r>
              <a:rPr lang="en-US" sz="3800" dirty="0" err="1" smtClean="0"/>
              <a:t>Hydroklimatologie</a:t>
            </a:r>
            <a:endParaRPr lang="de-DE" sz="3800" dirty="0"/>
          </a:p>
        </p:txBody>
      </p:sp>
      <p:sp>
        <p:nvSpPr>
          <p:cNvPr id="3" name="Untertitel 2"/>
          <p:cNvSpPr>
            <a:spLocks noGrp="1"/>
          </p:cNvSpPr>
          <p:nvPr>
            <p:ph type="subTitle" idx="1"/>
          </p:nvPr>
        </p:nvSpPr>
        <p:spPr/>
        <p:txBody>
          <a:bodyPr anchor="ctr">
            <a:normAutofit/>
          </a:bodyPr>
          <a:lstStyle/>
          <a:p>
            <a:endParaRPr lang="de-DE" dirty="0" smtClean="0"/>
          </a:p>
          <a:p>
            <a:r>
              <a:rPr lang="de-DE" dirty="0"/>
              <a:t>Seminarleiter: Ass. Prof. Dr. Thomas </a:t>
            </a:r>
            <a:r>
              <a:rPr lang="de-DE" dirty="0" smtClean="0"/>
              <a:t>Marke, Dr</a:t>
            </a:r>
            <a:r>
              <a:rPr lang="de-DE" dirty="0"/>
              <a:t>. Michael </a:t>
            </a:r>
            <a:r>
              <a:rPr lang="de-DE" dirty="0" smtClean="0"/>
              <a:t>Warscher</a:t>
            </a:r>
          </a:p>
          <a:p>
            <a:r>
              <a:rPr lang="de-DE" dirty="0"/>
              <a:t>Institut: Institut für Geographie, Universität </a:t>
            </a:r>
            <a:r>
              <a:rPr lang="de-DE" dirty="0" smtClean="0"/>
              <a:t>Innsbruck</a:t>
            </a:r>
          </a:p>
        </p:txBody>
      </p:sp>
      <p:sp>
        <p:nvSpPr>
          <p:cNvPr id="4" name="Datumsplatzhalter 3"/>
          <p:cNvSpPr>
            <a:spLocks noGrp="1"/>
          </p:cNvSpPr>
          <p:nvPr>
            <p:ph type="dt" sz="half" idx="10"/>
          </p:nvPr>
        </p:nvSpPr>
        <p:spPr/>
        <p:txBody>
          <a:bodyPr/>
          <a:lstStyle/>
          <a:p>
            <a:r>
              <a:rPr lang="de-DE" dirty="0" smtClean="0"/>
              <a:t>Julian Zwerenz am </a:t>
            </a:r>
            <a:r>
              <a:rPr lang="de-DE" dirty="0" smtClean="0"/>
              <a:t>26</a:t>
            </a:r>
            <a:r>
              <a:rPr lang="de-DE" dirty="0" smtClean="0"/>
              <a:t>.04.2018</a:t>
            </a:r>
            <a:endParaRPr lang="de-DE" dirty="0"/>
          </a:p>
        </p:txBody>
      </p:sp>
      <p:sp>
        <p:nvSpPr>
          <p:cNvPr id="5" name="Fußzeilenplatzhalter 4"/>
          <p:cNvSpPr>
            <a:spLocks noGrp="1"/>
          </p:cNvSpPr>
          <p:nvPr>
            <p:ph type="ftr" sz="quarter" idx="11"/>
          </p:nvPr>
        </p:nvSpPr>
        <p:spPr/>
        <p:txBody>
          <a:bodyPr/>
          <a:lstStyle/>
          <a:p>
            <a:r>
              <a:rPr lang="de-DE" dirty="0"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1</a:t>
            </a:fld>
            <a:endParaRPr lang="de-DE" dirty="0"/>
          </a:p>
        </p:txBody>
      </p:sp>
    </p:spTree>
    <p:extLst>
      <p:ext uri="{BB962C8B-B14F-4D97-AF65-F5344CB8AC3E}">
        <p14:creationId xmlns:p14="http://schemas.microsoft.com/office/powerpoint/2010/main" val="420095034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a:t>6. Herumspielen mit den Werten</a:t>
            </a:r>
          </a:p>
        </p:txBody>
      </p:sp>
      <p:sp>
        <p:nvSpPr>
          <p:cNvPr id="3" name="Inhaltsplatzhalter 2"/>
          <p:cNvSpPr>
            <a:spLocks noGrp="1"/>
          </p:cNvSpPr>
          <p:nvPr>
            <p:ph idx="1"/>
          </p:nvPr>
        </p:nvSpPr>
        <p:spPr/>
        <p:txBody>
          <a:bodyPr/>
          <a:lstStyle/>
          <a:p>
            <a:r>
              <a:rPr lang="de-DE" dirty="0" smtClean="0"/>
              <a:t>Minimum Albedo auf 0.4:</a:t>
            </a:r>
          </a:p>
          <a:p>
            <a:endParaRPr lang="de-DE" dirty="0"/>
          </a:p>
        </p:txBody>
      </p:sp>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10</a:t>
            </a:fld>
            <a:endParaRPr lang="de-DE" dirty="0"/>
          </a:p>
        </p:txBody>
      </p:sp>
      <p:pic>
        <p:nvPicPr>
          <p:cNvPr id="9" name="Grafik 8"/>
          <p:cNvPicPr/>
          <p:nvPr/>
        </p:nvPicPr>
        <p:blipFill>
          <a:blip r:embed="rId2"/>
          <a:stretch>
            <a:fillRect/>
          </a:stretch>
        </p:blipFill>
        <p:spPr>
          <a:xfrm>
            <a:off x="901065" y="2430145"/>
            <a:ext cx="5760720" cy="3483610"/>
          </a:xfrm>
          <a:prstGeom prst="rect">
            <a:avLst/>
          </a:prstGeom>
        </p:spPr>
      </p:pic>
      <p:pic>
        <p:nvPicPr>
          <p:cNvPr id="10" name="Grafik 9"/>
          <p:cNvPicPr/>
          <p:nvPr/>
        </p:nvPicPr>
        <p:blipFill>
          <a:blip r:embed="rId3"/>
          <a:stretch>
            <a:fillRect/>
          </a:stretch>
        </p:blipFill>
        <p:spPr>
          <a:xfrm>
            <a:off x="6501765" y="2858770"/>
            <a:ext cx="5760720" cy="2740660"/>
          </a:xfrm>
          <a:prstGeom prst="rect">
            <a:avLst/>
          </a:prstGeom>
        </p:spPr>
      </p:pic>
    </p:spTree>
    <p:extLst>
      <p:ext uri="{BB962C8B-B14F-4D97-AF65-F5344CB8AC3E}">
        <p14:creationId xmlns:p14="http://schemas.microsoft.com/office/powerpoint/2010/main" val="42622641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a:t>6. Herumspielen mit den Werten</a:t>
            </a:r>
          </a:p>
        </p:txBody>
      </p:sp>
      <p:sp>
        <p:nvSpPr>
          <p:cNvPr id="3" name="Inhaltsplatzhalter 2"/>
          <p:cNvSpPr>
            <a:spLocks noGrp="1"/>
          </p:cNvSpPr>
          <p:nvPr>
            <p:ph idx="1"/>
          </p:nvPr>
        </p:nvSpPr>
        <p:spPr/>
        <p:txBody>
          <a:bodyPr/>
          <a:lstStyle/>
          <a:p>
            <a:r>
              <a:rPr lang="de-DE" dirty="0" smtClean="0"/>
              <a:t>Flüssigwasserspeicherkapazität auf 0.12:</a:t>
            </a:r>
            <a:endParaRPr lang="de-DE" dirty="0"/>
          </a:p>
        </p:txBody>
      </p:sp>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11</a:t>
            </a:fld>
            <a:endParaRPr lang="de-DE" dirty="0"/>
          </a:p>
        </p:txBody>
      </p:sp>
      <p:pic>
        <p:nvPicPr>
          <p:cNvPr id="11" name="Grafik 10"/>
          <p:cNvPicPr/>
          <p:nvPr/>
        </p:nvPicPr>
        <p:blipFill>
          <a:blip r:embed="rId2"/>
          <a:stretch>
            <a:fillRect/>
          </a:stretch>
        </p:blipFill>
        <p:spPr>
          <a:xfrm>
            <a:off x="838200" y="2813526"/>
            <a:ext cx="5760720" cy="3462655"/>
          </a:xfrm>
          <a:prstGeom prst="rect">
            <a:avLst/>
          </a:prstGeom>
        </p:spPr>
      </p:pic>
      <p:pic>
        <p:nvPicPr>
          <p:cNvPr id="12" name="Grafik 11"/>
          <p:cNvPicPr/>
          <p:nvPr/>
        </p:nvPicPr>
        <p:blipFill>
          <a:blip r:embed="rId3"/>
          <a:stretch>
            <a:fillRect/>
          </a:stretch>
        </p:blipFill>
        <p:spPr>
          <a:xfrm>
            <a:off x="6273165" y="3160553"/>
            <a:ext cx="5760720" cy="2768600"/>
          </a:xfrm>
          <a:prstGeom prst="rect">
            <a:avLst/>
          </a:prstGeom>
        </p:spPr>
      </p:pic>
    </p:spTree>
    <p:extLst>
      <p:ext uri="{BB962C8B-B14F-4D97-AF65-F5344CB8AC3E}">
        <p14:creationId xmlns:p14="http://schemas.microsoft.com/office/powerpoint/2010/main" val="41332042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a:t>6. Herumspielen mit den Werten</a:t>
            </a:r>
          </a:p>
        </p:txBody>
      </p:sp>
      <p:sp>
        <p:nvSpPr>
          <p:cNvPr id="3" name="Inhaltsplatzhalter 2"/>
          <p:cNvSpPr>
            <a:spLocks noGrp="1"/>
          </p:cNvSpPr>
          <p:nvPr>
            <p:ph idx="1"/>
          </p:nvPr>
        </p:nvSpPr>
        <p:spPr/>
        <p:txBody>
          <a:bodyPr/>
          <a:lstStyle/>
          <a:p>
            <a:r>
              <a:rPr lang="de-DE" dirty="0"/>
              <a:t>Signifikanter Schneefall von 0.5 auf 2 cm:</a:t>
            </a:r>
          </a:p>
        </p:txBody>
      </p:sp>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12</a:t>
            </a:fld>
            <a:endParaRPr lang="de-DE" dirty="0"/>
          </a:p>
        </p:txBody>
      </p:sp>
      <p:pic>
        <p:nvPicPr>
          <p:cNvPr id="9" name="Grafik 8"/>
          <p:cNvPicPr/>
          <p:nvPr/>
        </p:nvPicPr>
        <p:blipFill>
          <a:blip r:embed="rId2"/>
          <a:stretch>
            <a:fillRect/>
          </a:stretch>
        </p:blipFill>
        <p:spPr>
          <a:xfrm>
            <a:off x="838200" y="2895917"/>
            <a:ext cx="5760720" cy="3523615"/>
          </a:xfrm>
          <a:prstGeom prst="rect">
            <a:avLst/>
          </a:prstGeom>
        </p:spPr>
      </p:pic>
      <p:pic>
        <p:nvPicPr>
          <p:cNvPr id="10" name="Grafik 9"/>
          <p:cNvPicPr/>
          <p:nvPr/>
        </p:nvPicPr>
        <p:blipFill>
          <a:blip r:embed="rId3"/>
          <a:stretch>
            <a:fillRect/>
          </a:stretch>
        </p:blipFill>
        <p:spPr>
          <a:xfrm>
            <a:off x="6158865" y="3309619"/>
            <a:ext cx="5760720" cy="2696210"/>
          </a:xfrm>
          <a:prstGeom prst="rect">
            <a:avLst/>
          </a:prstGeom>
        </p:spPr>
      </p:pic>
    </p:spTree>
    <p:extLst>
      <p:ext uri="{BB962C8B-B14F-4D97-AF65-F5344CB8AC3E}">
        <p14:creationId xmlns:p14="http://schemas.microsoft.com/office/powerpoint/2010/main" val="25264025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a:t>6. Herumspielen mit den Werten</a:t>
            </a:r>
          </a:p>
        </p:txBody>
      </p:sp>
      <p:sp>
        <p:nvSpPr>
          <p:cNvPr id="3" name="Inhaltsplatzhalter 2"/>
          <p:cNvSpPr>
            <a:spLocks noGrp="1"/>
          </p:cNvSpPr>
          <p:nvPr>
            <p:ph idx="1"/>
          </p:nvPr>
        </p:nvSpPr>
        <p:spPr/>
        <p:txBody>
          <a:bodyPr/>
          <a:lstStyle/>
          <a:p>
            <a:r>
              <a:rPr lang="de-DE" dirty="0"/>
              <a:t>Kombination: Minimum Albedo 0.6, Signifikanter Schneefall auf 2cm, und Wasserkapazität auf 0,12</a:t>
            </a:r>
          </a:p>
        </p:txBody>
      </p:sp>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13</a:t>
            </a:fld>
            <a:endParaRPr lang="de-DE" dirty="0"/>
          </a:p>
        </p:txBody>
      </p:sp>
      <p:pic>
        <p:nvPicPr>
          <p:cNvPr id="11" name="Grafik 10"/>
          <p:cNvPicPr/>
          <p:nvPr/>
        </p:nvPicPr>
        <p:blipFill>
          <a:blip r:embed="rId2"/>
          <a:stretch>
            <a:fillRect/>
          </a:stretch>
        </p:blipFill>
        <p:spPr>
          <a:xfrm>
            <a:off x="758190" y="2794635"/>
            <a:ext cx="5760720" cy="3561715"/>
          </a:xfrm>
          <a:prstGeom prst="rect">
            <a:avLst/>
          </a:prstGeom>
        </p:spPr>
      </p:pic>
      <p:pic>
        <p:nvPicPr>
          <p:cNvPr id="12" name="Grafik 11"/>
          <p:cNvPicPr/>
          <p:nvPr/>
        </p:nvPicPr>
        <p:blipFill>
          <a:blip r:embed="rId3"/>
          <a:stretch>
            <a:fillRect/>
          </a:stretch>
        </p:blipFill>
        <p:spPr>
          <a:xfrm>
            <a:off x="6358890" y="3276441"/>
            <a:ext cx="5760720" cy="2695575"/>
          </a:xfrm>
          <a:prstGeom prst="rect">
            <a:avLst/>
          </a:prstGeom>
        </p:spPr>
      </p:pic>
    </p:spTree>
    <p:extLst>
      <p:ext uri="{BB962C8B-B14F-4D97-AF65-F5344CB8AC3E}">
        <p14:creationId xmlns:p14="http://schemas.microsoft.com/office/powerpoint/2010/main" val="40753900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Inhaltsplatzhalter 2"/>
          <p:cNvSpPr>
            <a:spLocks noGrp="1"/>
          </p:cNvSpPr>
          <p:nvPr>
            <p:ph idx="1"/>
          </p:nvPr>
        </p:nvSpPr>
        <p:spPr/>
        <p:txBody>
          <a:bodyPr anchor="ctr">
            <a:normAutofit/>
          </a:bodyPr>
          <a:lstStyle/>
          <a:p>
            <a:pPr algn="ctr"/>
            <a:r>
              <a:rPr lang="de-DE" sz="3500" b="1" dirty="0" smtClean="0"/>
              <a:t>Danke für eure Aufmerksamkeit!</a:t>
            </a:r>
            <a:endParaRPr lang="de-DE" sz="3500" b="1" dirty="0"/>
          </a:p>
        </p:txBody>
      </p:sp>
      <p:sp>
        <p:nvSpPr>
          <p:cNvPr id="4" name="Datumsplatzhalter 3"/>
          <p:cNvSpPr>
            <a:spLocks noGrp="1"/>
          </p:cNvSpPr>
          <p:nvPr>
            <p:ph type="dt" sz="half" idx="10"/>
          </p:nvPr>
        </p:nvSpPr>
        <p:spPr/>
        <p:txBody>
          <a:bodyPr/>
          <a:lstStyle/>
          <a:p>
            <a:r>
              <a:rPr lang="de-DE" smtClean="0"/>
              <a:t>Julian Zwerenz am 17.04.2018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14</a:t>
            </a:fld>
            <a:endParaRPr lang="de-DE" dirty="0"/>
          </a:p>
        </p:txBody>
      </p:sp>
    </p:spTree>
    <p:extLst>
      <p:ext uri="{BB962C8B-B14F-4D97-AF65-F5344CB8AC3E}">
        <p14:creationId xmlns:p14="http://schemas.microsoft.com/office/powerpoint/2010/main" val="3916150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smtClean="0"/>
              <a:t>Inhalt</a:t>
            </a:r>
            <a:endParaRPr lang="de-DE" dirty="0"/>
          </a:p>
        </p:txBody>
      </p:sp>
      <p:sp>
        <p:nvSpPr>
          <p:cNvPr id="3" name="Inhaltsplatzhalter 2"/>
          <p:cNvSpPr>
            <a:spLocks noGrp="1"/>
          </p:cNvSpPr>
          <p:nvPr>
            <p:ph idx="1"/>
          </p:nvPr>
        </p:nvSpPr>
        <p:spPr/>
        <p:txBody>
          <a:bodyPr/>
          <a:lstStyle/>
          <a:p>
            <a:pPr marL="457200" indent="-457200">
              <a:buAutoNum type="arabicPeriod"/>
            </a:pPr>
            <a:r>
              <a:rPr lang="de-DE" dirty="0" smtClean="0"/>
              <a:t>Aufbereitung der Daten</a:t>
            </a:r>
          </a:p>
          <a:p>
            <a:pPr marL="457200" indent="-457200">
              <a:buAutoNum type="arabicPeriod"/>
            </a:pPr>
            <a:r>
              <a:rPr lang="de-DE" dirty="0" smtClean="0"/>
              <a:t>Berechnung des SWE nach Jonas et al</a:t>
            </a:r>
          </a:p>
          <a:p>
            <a:pPr marL="457200" indent="-457200">
              <a:buAutoNum type="arabicPeriod"/>
            </a:pPr>
            <a:r>
              <a:rPr lang="de-DE" dirty="0" smtClean="0"/>
              <a:t>Überprüfung des ESCIMO – Modells</a:t>
            </a:r>
          </a:p>
          <a:p>
            <a:pPr marL="457200" indent="-457200">
              <a:buAutoNum type="arabicPeriod"/>
            </a:pPr>
            <a:r>
              <a:rPr lang="de-DE" dirty="0" smtClean="0"/>
              <a:t>Standortspezifische Interpretation</a:t>
            </a:r>
          </a:p>
          <a:p>
            <a:pPr marL="457200" indent="-457200">
              <a:buAutoNum type="arabicPeriod"/>
            </a:pPr>
            <a:r>
              <a:rPr lang="de-DE" dirty="0" smtClean="0"/>
              <a:t>Tortendiagramm</a:t>
            </a:r>
          </a:p>
          <a:p>
            <a:pPr marL="457200" indent="-457200">
              <a:buAutoNum type="arabicPeriod"/>
            </a:pPr>
            <a:r>
              <a:rPr lang="de-DE" dirty="0" smtClean="0"/>
              <a:t>Herumspielen mit den Werten</a:t>
            </a:r>
          </a:p>
          <a:p>
            <a:pPr marL="457200" indent="-457200">
              <a:buAutoNum type="arabicPeriod"/>
            </a:pPr>
            <a:endParaRPr lang="de-DE" dirty="0" smtClean="0"/>
          </a:p>
          <a:p>
            <a:pPr marL="457200" indent="-457200">
              <a:buAutoNum type="arabicPeriod"/>
            </a:pPr>
            <a:endParaRPr lang="de-DE" dirty="0" smtClean="0"/>
          </a:p>
          <a:p>
            <a:pPr marL="457200" indent="-457200">
              <a:buAutoNum type="arabicPeriod"/>
            </a:pPr>
            <a:endParaRPr lang="de-DE" dirty="0" smtClean="0"/>
          </a:p>
          <a:p>
            <a:pPr marL="457200" indent="-457200">
              <a:buAutoNum type="arabicPeriod"/>
            </a:pPr>
            <a:endParaRPr lang="de-DE" dirty="0"/>
          </a:p>
        </p:txBody>
      </p:sp>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2</a:t>
            </a:fld>
            <a:endParaRPr lang="de-DE" dirty="0"/>
          </a:p>
        </p:txBody>
      </p:sp>
    </p:spTree>
    <p:extLst>
      <p:ext uri="{BB962C8B-B14F-4D97-AF65-F5344CB8AC3E}">
        <p14:creationId xmlns:p14="http://schemas.microsoft.com/office/powerpoint/2010/main" val="160731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smtClean="0"/>
              <a:t>1. Aufbereitung der Daten</a:t>
            </a:r>
            <a:endParaRPr lang="de-DE" dirty="0"/>
          </a:p>
        </p:txBody>
      </p:sp>
      <p:sp>
        <p:nvSpPr>
          <p:cNvPr id="3" name="Inhaltsplatzhalter 2"/>
          <p:cNvSpPr>
            <a:spLocks noGrp="1"/>
          </p:cNvSpPr>
          <p:nvPr>
            <p:ph idx="1"/>
          </p:nvPr>
        </p:nvSpPr>
        <p:spPr/>
        <p:txBody>
          <a:bodyPr/>
          <a:lstStyle/>
          <a:p>
            <a:pPr marL="342900" indent="-342900">
              <a:buFont typeface="Wingdings" panose="05000000000000000000" pitchFamily="2" charset="2"/>
              <a:buChar char="§"/>
            </a:pPr>
            <a:r>
              <a:rPr lang="de-DE" dirty="0" smtClean="0"/>
              <a:t>Ordnen der </a:t>
            </a:r>
            <a:r>
              <a:rPr lang="de-DE" dirty="0" err="1" smtClean="0"/>
              <a:t>Meteodaten</a:t>
            </a:r>
            <a:r>
              <a:rPr lang="de-DE" dirty="0" smtClean="0"/>
              <a:t> nach der Anordnung in ESCIMO</a:t>
            </a:r>
          </a:p>
          <a:p>
            <a:pPr marL="342900" indent="-342900">
              <a:buFont typeface="Wingdings" panose="05000000000000000000" pitchFamily="2" charset="2"/>
              <a:buChar char="§"/>
            </a:pPr>
            <a:endParaRPr lang="de-DE" dirty="0" smtClean="0"/>
          </a:p>
          <a:p>
            <a:pPr marL="342900" indent="-342900">
              <a:buFont typeface="Wingdings" panose="05000000000000000000" pitchFamily="2" charset="2"/>
              <a:buChar char="§"/>
            </a:pPr>
            <a:r>
              <a:rPr lang="de-DE" dirty="0" smtClean="0"/>
              <a:t>Eintragen der Korrekten Höhe der Messstation</a:t>
            </a:r>
          </a:p>
          <a:p>
            <a:pPr marL="342900" indent="-342900">
              <a:buFont typeface="Wingdings" panose="05000000000000000000" pitchFamily="2" charset="2"/>
              <a:buChar char="§"/>
            </a:pPr>
            <a:endParaRPr lang="de-DE" dirty="0" smtClean="0"/>
          </a:p>
          <a:p>
            <a:pPr marL="342900" indent="-342900">
              <a:buFont typeface="Wingdings" panose="05000000000000000000" pitchFamily="2" charset="2"/>
              <a:buChar char="§"/>
            </a:pPr>
            <a:r>
              <a:rPr lang="de-DE" dirty="0" smtClean="0"/>
              <a:t>Öffnen und Bearbeiten der Schneedatei</a:t>
            </a:r>
          </a:p>
          <a:p>
            <a:pPr marL="342900" indent="-342900">
              <a:buFont typeface="Wingdings" panose="05000000000000000000" pitchFamily="2" charset="2"/>
              <a:buChar char="§"/>
            </a:pPr>
            <a:endParaRPr lang="de-DE" dirty="0"/>
          </a:p>
          <a:p>
            <a:pPr marL="342900" indent="-342900">
              <a:buFont typeface="Wingdings" panose="05000000000000000000" pitchFamily="2" charset="2"/>
              <a:buChar char="§"/>
            </a:pPr>
            <a:r>
              <a:rPr lang="de-DE" dirty="0" smtClean="0"/>
              <a:t>Einfügen der </a:t>
            </a:r>
            <a:r>
              <a:rPr lang="de-DE" dirty="0" err="1" smtClean="0"/>
              <a:t>Meteodaten</a:t>
            </a:r>
            <a:r>
              <a:rPr lang="de-DE" dirty="0" smtClean="0"/>
              <a:t> in das ESCIMO</a:t>
            </a:r>
            <a:endParaRPr lang="de-DE" dirty="0"/>
          </a:p>
        </p:txBody>
      </p:sp>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3</a:t>
            </a:fld>
            <a:endParaRPr lang="de-DE" dirty="0"/>
          </a:p>
        </p:txBody>
      </p:sp>
    </p:spTree>
    <p:extLst>
      <p:ext uri="{BB962C8B-B14F-4D97-AF65-F5344CB8AC3E}">
        <p14:creationId xmlns:p14="http://schemas.microsoft.com/office/powerpoint/2010/main" val="5170821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smtClean="0"/>
              <a:t>2. Berechnung der SWE nach Jonas et al</a:t>
            </a:r>
            <a:endParaRPr lang="de-DE" dirty="0"/>
          </a:p>
        </p:txBody>
      </p:sp>
      <p:pic>
        <p:nvPicPr>
          <p:cNvPr id="7" name="Inhaltsplatzhalter 6"/>
          <p:cNvPicPr>
            <a:picLocks noGrp="1" noChangeAspect="1"/>
          </p:cNvPicPr>
          <p:nvPr>
            <p:ph idx="1"/>
          </p:nvPr>
        </p:nvPicPr>
        <p:blipFill>
          <a:blip r:embed="rId2"/>
          <a:stretch>
            <a:fillRect/>
          </a:stretch>
        </p:blipFill>
        <p:spPr>
          <a:xfrm>
            <a:off x="838200" y="1774114"/>
            <a:ext cx="10515600" cy="2931947"/>
          </a:xfrm>
          <a:prstGeom prst="rect">
            <a:avLst/>
          </a:prstGeom>
        </p:spPr>
      </p:pic>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4</a:t>
            </a:fld>
            <a:endParaRPr lang="de-DE" dirty="0"/>
          </a:p>
        </p:txBody>
      </p:sp>
      <p:pic>
        <p:nvPicPr>
          <p:cNvPr id="8" name="Grafik 7"/>
          <p:cNvPicPr>
            <a:picLocks noChangeAspect="1"/>
          </p:cNvPicPr>
          <p:nvPr/>
        </p:nvPicPr>
        <p:blipFill>
          <a:blip r:embed="rId3"/>
          <a:stretch>
            <a:fillRect/>
          </a:stretch>
        </p:blipFill>
        <p:spPr>
          <a:xfrm>
            <a:off x="1171575" y="4910137"/>
            <a:ext cx="2867025" cy="581025"/>
          </a:xfrm>
          <a:prstGeom prst="rect">
            <a:avLst/>
          </a:prstGeom>
        </p:spPr>
      </p:pic>
      <p:pic>
        <p:nvPicPr>
          <p:cNvPr id="9" name="Grafik 8"/>
          <p:cNvPicPr>
            <a:picLocks noChangeAspect="1"/>
          </p:cNvPicPr>
          <p:nvPr/>
        </p:nvPicPr>
        <p:blipFill>
          <a:blip r:embed="rId4"/>
          <a:stretch>
            <a:fillRect/>
          </a:stretch>
        </p:blipFill>
        <p:spPr>
          <a:xfrm>
            <a:off x="5167312" y="4910137"/>
            <a:ext cx="2200275" cy="819150"/>
          </a:xfrm>
          <a:prstGeom prst="rect">
            <a:avLst/>
          </a:prstGeom>
        </p:spPr>
      </p:pic>
    </p:spTree>
    <p:extLst>
      <p:ext uri="{BB962C8B-B14F-4D97-AF65-F5344CB8AC3E}">
        <p14:creationId xmlns:p14="http://schemas.microsoft.com/office/powerpoint/2010/main" val="880991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smtClean="0"/>
              <a:t>3. Überprüfen des ESCIMO - Modells</a:t>
            </a:r>
            <a:endParaRPr lang="de-DE" dirty="0"/>
          </a:p>
        </p:txBody>
      </p:sp>
      <p:sp>
        <p:nvSpPr>
          <p:cNvPr id="3" name="Inhaltsplatzhalter 2"/>
          <p:cNvSpPr>
            <a:spLocks noGrp="1"/>
          </p:cNvSpPr>
          <p:nvPr>
            <p:ph idx="1"/>
          </p:nvPr>
        </p:nvSpPr>
        <p:spPr/>
        <p:txBody>
          <a:bodyPr/>
          <a:lstStyle/>
          <a:p>
            <a:pPr marL="342900" indent="-342900">
              <a:buFont typeface="Wingdings" panose="05000000000000000000" pitchFamily="2" charset="2"/>
              <a:buChar char="§"/>
            </a:pPr>
            <a:r>
              <a:rPr lang="de-DE" dirty="0" smtClean="0"/>
              <a:t>Umrechnung der Tagesdaten in </a:t>
            </a:r>
            <a:r>
              <a:rPr lang="de-DE" dirty="0" err="1" smtClean="0"/>
              <a:t>Hourlydata</a:t>
            </a:r>
            <a:endParaRPr lang="de-DE" dirty="0" smtClean="0"/>
          </a:p>
          <a:p>
            <a:pPr marL="342900" indent="-342900">
              <a:buFont typeface="Wingdings" panose="05000000000000000000" pitchFamily="2" charset="2"/>
              <a:buChar char="§"/>
            </a:pPr>
            <a:r>
              <a:rPr lang="de-DE" dirty="0" smtClean="0"/>
              <a:t>Eintragen der umgerechneten Daten in ESCIMO</a:t>
            </a:r>
          </a:p>
          <a:p>
            <a:pPr marL="342900" indent="-342900">
              <a:buFont typeface="Wingdings" panose="05000000000000000000" pitchFamily="2" charset="2"/>
              <a:buChar char="§"/>
            </a:pPr>
            <a:endParaRPr lang="de-DE" dirty="0"/>
          </a:p>
        </p:txBody>
      </p:sp>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5</a:t>
            </a:fld>
            <a:endParaRPr lang="de-DE" dirty="0"/>
          </a:p>
        </p:txBody>
      </p:sp>
      <p:pic>
        <p:nvPicPr>
          <p:cNvPr id="7" name="Grafik 6"/>
          <p:cNvPicPr/>
          <p:nvPr/>
        </p:nvPicPr>
        <p:blipFill>
          <a:blip r:embed="rId2"/>
          <a:stretch>
            <a:fillRect/>
          </a:stretch>
        </p:blipFill>
        <p:spPr>
          <a:xfrm>
            <a:off x="2503170" y="2830673"/>
            <a:ext cx="7185660" cy="3445508"/>
          </a:xfrm>
          <a:prstGeom prst="rect">
            <a:avLst/>
          </a:prstGeom>
        </p:spPr>
      </p:pic>
    </p:spTree>
    <p:extLst>
      <p:ext uri="{BB962C8B-B14F-4D97-AF65-F5344CB8AC3E}">
        <p14:creationId xmlns:p14="http://schemas.microsoft.com/office/powerpoint/2010/main" val="9265851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a:t>3. Überprüfen des ESCIMO - Modells</a:t>
            </a:r>
          </a:p>
        </p:txBody>
      </p:sp>
      <p:sp>
        <p:nvSpPr>
          <p:cNvPr id="3" name="Inhaltsplatzhalter 2"/>
          <p:cNvSpPr>
            <a:spLocks noGrp="1"/>
          </p:cNvSpPr>
          <p:nvPr>
            <p:ph idx="1"/>
          </p:nvPr>
        </p:nvSpPr>
        <p:spPr>
          <a:xfrm>
            <a:off x="838200" y="2055811"/>
            <a:ext cx="7505700" cy="4140201"/>
          </a:xfrm>
        </p:spPr>
        <p:txBody>
          <a:bodyPr>
            <a:normAutofit lnSpcReduction="10000"/>
          </a:bodyPr>
          <a:lstStyle/>
          <a:p>
            <a:pPr algn="just"/>
            <a:r>
              <a:rPr lang="de-DE" dirty="0"/>
              <a:t>Das ESCIMO Modell und die tatsächlich beobachteten Werte folgen den gleichen Trendmustern im </a:t>
            </a:r>
            <a:r>
              <a:rPr lang="de-DE" dirty="0" smtClean="0"/>
              <a:t>Generellen</a:t>
            </a:r>
            <a:r>
              <a:rPr lang="de-DE" dirty="0"/>
              <a:t>, wobei die gemessenen SWE-Werte nicht genau durch das Modell wiedergegeben werden. Es sind sowohl massive Abweichungen nach oben, als auch nach unten zu beobachten. Erklären lässt sich das mit der Einfachheit der Jonas et </a:t>
            </a:r>
            <a:r>
              <a:rPr lang="de-DE" dirty="0" smtClean="0"/>
              <a:t>al </a:t>
            </a:r>
            <a:r>
              <a:rPr lang="de-DE" dirty="0"/>
              <a:t>Berechnung, die extreme Vereinfachungen </a:t>
            </a:r>
            <a:r>
              <a:rPr lang="de-DE" dirty="0" smtClean="0"/>
              <a:t>in der </a:t>
            </a:r>
            <a:r>
              <a:rPr lang="de-DE" dirty="0"/>
              <a:t>Schneedecke postuliert, zum Beispiel, dass Neuschnee nicht eine Dichteabnahme der Schneedecke zur Folge hat. Das ESCIMO-Modell hingegen kann Extremniederschlagsereignisse nicht gut abbilden, da hier wahrscheinlich mit statistischen Durchschnittswerten gerechnet wird</a:t>
            </a:r>
            <a:r>
              <a:rPr lang="de-DE" dirty="0" smtClean="0"/>
              <a:t>.</a:t>
            </a:r>
          </a:p>
          <a:p>
            <a:pPr algn="just"/>
            <a:endParaRPr lang="de-DE" dirty="0" smtClean="0"/>
          </a:p>
          <a:p>
            <a:pPr algn="just"/>
            <a:r>
              <a:rPr lang="de-DE" dirty="0"/>
              <a:t>Die Nash-</a:t>
            </a:r>
            <a:r>
              <a:rPr lang="de-DE" dirty="0" err="1"/>
              <a:t>Sutcliff</a:t>
            </a:r>
            <a:r>
              <a:rPr lang="de-DE" dirty="0"/>
              <a:t> Model </a:t>
            </a:r>
            <a:r>
              <a:rPr lang="de-DE" dirty="0" err="1"/>
              <a:t>Efficency</a:t>
            </a:r>
            <a:r>
              <a:rPr lang="de-DE" dirty="0"/>
              <a:t> ist mit 0,69 relativ gut und der Root – </a:t>
            </a:r>
            <a:r>
              <a:rPr lang="de-DE" dirty="0" err="1"/>
              <a:t>Mean</a:t>
            </a:r>
            <a:r>
              <a:rPr lang="de-DE" dirty="0"/>
              <a:t> – Square Error mit 10,27 hinzunehmen. Das bedeutet, dass das Modell und die Berechnung im statistischen Zusammenhang stehen und dieses die Wirklichkeit relativ gut wiedergibt.</a:t>
            </a:r>
          </a:p>
          <a:p>
            <a:pPr algn="just"/>
            <a:endParaRPr lang="de-DE" dirty="0"/>
          </a:p>
        </p:txBody>
      </p:sp>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6</a:t>
            </a:fld>
            <a:endParaRPr lang="de-DE" dirty="0"/>
          </a:p>
        </p:txBody>
      </p:sp>
      <p:pic>
        <p:nvPicPr>
          <p:cNvPr id="8" name="Grafik 7"/>
          <p:cNvPicPr/>
          <p:nvPr/>
        </p:nvPicPr>
        <p:blipFill>
          <a:blip r:embed="rId2"/>
          <a:stretch>
            <a:fillRect/>
          </a:stretch>
        </p:blipFill>
        <p:spPr>
          <a:xfrm>
            <a:off x="8301990" y="1743076"/>
            <a:ext cx="4042410" cy="4384514"/>
          </a:xfrm>
          <a:prstGeom prst="rect">
            <a:avLst/>
          </a:prstGeom>
        </p:spPr>
      </p:pic>
    </p:spTree>
    <p:extLst>
      <p:ext uri="{BB962C8B-B14F-4D97-AF65-F5344CB8AC3E}">
        <p14:creationId xmlns:p14="http://schemas.microsoft.com/office/powerpoint/2010/main" val="30502487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smtClean="0"/>
              <a:t>4. Standortspezifische </a:t>
            </a:r>
            <a:r>
              <a:rPr lang="de-DE" dirty="0"/>
              <a:t>Interpretation</a:t>
            </a:r>
            <a:br>
              <a:rPr lang="de-DE" dirty="0"/>
            </a:br>
            <a:endParaRPr lang="de-DE" dirty="0"/>
          </a:p>
        </p:txBody>
      </p:sp>
      <p:sp>
        <p:nvSpPr>
          <p:cNvPr id="3" name="Inhaltsplatzhalter 2"/>
          <p:cNvSpPr>
            <a:spLocks noGrp="1"/>
          </p:cNvSpPr>
          <p:nvPr>
            <p:ph idx="1"/>
          </p:nvPr>
        </p:nvSpPr>
        <p:spPr/>
        <p:txBody>
          <a:bodyPr/>
          <a:lstStyle/>
          <a:p>
            <a:pPr marL="342900" indent="-342900">
              <a:buFont typeface="Wingdings" panose="05000000000000000000" pitchFamily="2" charset="2"/>
              <a:buChar char="§"/>
            </a:pPr>
            <a:r>
              <a:rPr lang="de-DE" dirty="0"/>
              <a:t>Ramsau liegt mit 1200 Hm zu niedrig um im Mittel viel und lange Schneedecken halten zu </a:t>
            </a:r>
            <a:r>
              <a:rPr lang="de-DE" dirty="0" smtClean="0"/>
              <a:t>können.</a:t>
            </a:r>
          </a:p>
          <a:p>
            <a:pPr marL="342900" indent="-342900">
              <a:buFont typeface="Wingdings" panose="05000000000000000000" pitchFamily="2" charset="2"/>
              <a:buChar char="§"/>
            </a:pPr>
            <a:endParaRPr lang="de-DE" dirty="0" smtClean="0"/>
          </a:p>
          <a:p>
            <a:pPr marL="342900" indent="-342900">
              <a:buFont typeface="Wingdings" panose="05000000000000000000" pitchFamily="2" charset="2"/>
              <a:buChar char="§"/>
            </a:pPr>
            <a:r>
              <a:rPr lang="de-DE" dirty="0" smtClean="0"/>
              <a:t>Das </a:t>
            </a:r>
            <a:r>
              <a:rPr lang="de-DE" dirty="0"/>
              <a:t>wird auch sowohl im ESCIMO Modell als auch in der Jonas et all Berechnung deutlich. </a:t>
            </a:r>
            <a:endParaRPr lang="de-DE" dirty="0" smtClean="0"/>
          </a:p>
          <a:p>
            <a:pPr marL="342900" indent="-342900">
              <a:buFont typeface="Wingdings" panose="05000000000000000000" pitchFamily="2" charset="2"/>
              <a:buChar char="§"/>
            </a:pPr>
            <a:endParaRPr lang="de-DE" dirty="0" smtClean="0"/>
          </a:p>
          <a:p>
            <a:pPr marL="342900" indent="-342900">
              <a:buFont typeface="Wingdings" panose="05000000000000000000" pitchFamily="2" charset="2"/>
              <a:buChar char="§"/>
            </a:pPr>
            <a:r>
              <a:rPr lang="de-DE" dirty="0" smtClean="0"/>
              <a:t>Der </a:t>
            </a:r>
            <a:r>
              <a:rPr lang="de-DE" dirty="0"/>
              <a:t>Schnee liegt von November bis April, während die Schneedecke zwischendurch in einigen Warmphasen so gut wie verschwindet. </a:t>
            </a:r>
          </a:p>
          <a:p>
            <a:endParaRPr lang="de-DE" dirty="0"/>
          </a:p>
        </p:txBody>
      </p:sp>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7</a:t>
            </a:fld>
            <a:endParaRPr lang="de-DE" dirty="0"/>
          </a:p>
        </p:txBody>
      </p:sp>
    </p:spTree>
    <p:extLst>
      <p:ext uri="{BB962C8B-B14F-4D97-AF65-F5344CB8AC3E}">
        <p14:creationId xmlns:p14="http://schemas.microsoft.com/office/powerpoint/2010/main" val="25985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smtClean="0"/>
              <a:t>5. Tortendiagramm zur Schmelzenergie</a:t>
            </a:r>
            <a:endParaRPr lang="de-DE" dirty="0"/>
          </a:p>
        </p:txBody>
      </p:sp>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8</a:t>
            </a:fld>
            <a:endParaRPr lang="de-DE" dirty="0"/>
          </a:p>
        </p:txBody>
      </p:sp>
      <p:pic>
        <p:nvPicPr>
          <p:cNvPr id="7" name="Inhaltsplatzhalter 6"/>
          <p:cNvPicPr>
            <a:picLocks noGrp="1"/>
          </p:cNvPicPr>
          <p:nvPr>
            <p:ph idx="1"/>
          </p:nvPr>
        </p:nvPicPr>
        <p:blipFill>
          <a:blip r:embed="rId2"/>
          <a:stretch>
            <a:fillRect/>
          </a:stretch>
        </p:blipFill>
        <p:spPr>
          <a:xfrm>
            <a:off x="0" y="2025968"/>
            <a:ext cx="5429250" cy="3413760"/>
          </a:xfrm>
          <a:prstGeom prst="rect">
            <a:avLst/>
          </a:prstGeom>
        </p:spPr>
      </p:pic>
      <p:pic>
        <p:nvPicPr>
          <p:cNvPr id="8" name="Grafik 7"/>
          <p:cNvPicPr/>
          <p:nvPr/>
        </p:nvPicPr>
        <p:blipFill>
          <a:blip r:embed="rId3"/>
          <a:stretch>
            <a:fillRect/>
          </a:stretch>
        </p:blipFill>
        <p:spPr>
          <a:xfrm>
            <a:off x="6431280" y="2025968"/>
            <a:ext cx="5760720" cy="3413760"/>
          </a:xfrm>
          <a:prstGeom prst="rect">
            <a:avLst/>
          </a:prstGeom>
        </p:spPr>
      </p:pic>
    </p:spTree>
    <p:extLst>
      <p:ext uri="{BB962C8B-B14F-4D97-AF65-F5344CB8AC3E}">
        <p14:creationId xmlns:p14="http://schemas.microsoft.com/office/powerpoint/2010/main" val="1888111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r"/>
            <a:r>
              <a:rPr lang="de-DE" dirty="0" smtClean="0"/>
              <a:t>6. Herumspielen </a:t>
            </a:r>
            <a:r>
              <a:rPr lang="de-DE" dirty="0"/>
              <a:t>mit den </a:t>
            </a:r>
            <a:r>
              <a:rPr lang="de-DE" dirty="0" smtClean="0"/>
              <a:t>Werten</a:t>
            </a:r>
            <a:endParaRPr lang="de-DE" dirty="0"/>
          </a:p>
        </p:txBody>
      </p:sp>
      <p:sp>
        <p:nvSpPr>
          <p:cNvPr id="3" name="Inhaltsplatzhalter 2"/>
          <p:cNvSpPr>
            <a:spLocks noGrp="1"/>
          </p:cNvSpPr>
          <p:nvPr>
            <p:ph idx="1"/>
          </p:nvPr>
        </p:nvSpPr>
        <p:spPr/>
        <p:txBody>
          <a:bodyPr/>
          <a:lstStyle/>
          <a:p>
            <a:r>
              <a:rPr lang="de-DE" dirty="0" smtClean="0"/>
              <a:t>Minimum Albedo auf 0.6:</a:t>
            </a:r>
          </a:p>
          <a:p>
            <a:endParaRPr lang="de-DE" dirty="0"/>
          </a:p>
        </p:txBody>
      </p:sp>
      <p:sp>
        <p:nvSpPr>
          <p:cNvPr id="4" name="Datumsplatzhalter 3"/>
          <p:cNvSpPr>
            <a:spLocks noGrp="1"/>
          </p:cNvSpPr>
          <p:nvPr>
            <p:ph type="dt" sz="half" idx="10"/>
          </p:nvPr>
        </p:nvSpPr>
        <p:spPr/>
        <p:txBody>
          <a:bodyPr/>
          <a:lstStyle/>
          <a:p>
            <a:r>
              <a:rPr lang="de-DE" dirty="0" smtClean="0"/>
              <a:t>Julian Zwerenz am 26.04.2018</a:t>
            </a:r>
            <a:endParaRPr lang="de-DE" dirty="0"/>
          </a:p>
        </p:txBody>
      </p:sp>
      <p:sp>
        <p:nvSpPr>
          <p:cNvPr id="5" name="Fußzeilenplatzhalter 4"/>
          <p:cNvSpPr>
            <a:spLocks noGrp="1"/>
          </p:cNvSpPr>
          <p:nvPr>
            <p:ph type="ftr" sz="quarter" idx="11"/>
          </p:nvPr>
        </p:nvSpPr>
        <p:spPr/>
        <p:txBody>
          <a:bodyPr/>
          <a:lstStyle/>
          <a:p>
            <a:r>
              <a:rPr lang="de-DE" smtClean="0"/>
              <a:t>Alpine Hydroklimatologie: Literaturseminar</a:t>
            </a:r>
            <a:endParaRPr lang="de-DE" dirty="0"/>
          </a:p>
        </p:txBody>
      </p:sp>
      <p:sp>
        <p:nvSpPr>
          <p:cNvPr id="6" name="Foliennummernplatzhalter 5"/>
          <p:cNvSpPr>
            <a:spLocks noGrp="1"/>
          </p:cNvSpPr>
          <p:nvPr>
            <p:ph type="sldNum" sz="quarter" idx="12"/>
          </p:nvPr>
        </p:nvSpPr>
        <p:spPr/>
        <p:txBody>
          <a:bodyPr/>
          <a:lstStyle/>
          <a:p>
            <a:fld id="{0B4E0EC9-9728-0046-B0F8-826F26B2052B}" type="slidenum">
              <a:rPr lang="de-DE" smtClean="0"/>
              <a:t>9</a:t>
            </a:fld>
            <a:endParaRPr lang="de-DE" dirty="0"/>
          </a:p>
        </p:txBody>
      </p:sp>
      <p:pic>
        <p:nvPicPr>
          <p:cNvPr id="7" name="Grafik 6"/>
          <p:cNvPicPr/>
          <p:nvPr/>
        </p:nvPicPr>
        <p:blipFill>
          <a:blip r:embed="rId2"/>
          <a:stretch>
            <a:fillRect/>
          </a:stretch>
        </p:blipFill>
        <p:spPr>
          <a:xfrm>
            <a:off x="838200" y="2725100"/>
            <a:ext cx="5760720" cy="3500755"/>
          </a:xfrm>
          <a:prstGeom prst="rect">
            <a:avLst/>
          </a:prstGeom>
        </p:spPr>
      </p:pic>
      <p:pic>
        <p:nvPicPr>
          <p:cNvPr id="8" name="Grafik 7"/>
          <p:cNvPicPr/>
          <p:nvPr/>
        </p:nvPicPr>
        <p:blipFill>
          <a:blip r:embed="rId3"/>
          <a:stretch>
            <a:fillRect/>
          </a:stretch>
        </p:blipFill>
        <p:spPr>
          <a:xfrm>
            <a:off x="6096000" y="3113084"/>
            <a:ext cx="5760720" cy="2724785"/>
          </a:xfrm>
          <a:prstGeom prst="rect">
            <a:avLst/>
          </a:prstGeom>
        </p:spPr>
      </p:pic>
    </p:spTree>
    <p:extLst>
      <p:ext uri="{BB962C8B-B14F-4D97-AF65-F5344CB8AC3E}">
        <p14:creationId xmlns:p14="http://schemas.microsoft.com/office/powerpoint/2010/main" val="1313635148"/>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512</Words>
  <Application>Microsoft Office PowerPoint</Application>
  <PresentationFormat>Breitbild</PresentationFormat>
  <Paragraphs>89</Paragraphs>
  <Slides>14</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14</vt:i4>
      </vt:variant>
    </vt:vector>
  </HeadingPairs>
  <TitlesOfParts>
    <vt:vector size="18" baseType="lpstr">
      <vt:lpstr>Arial</vt:lpstr>
      <vt:lpstr>Calibri</vt:lpstr>
      <vt:lpstr>Wingdings</vt:lpstr>
      <vt:lpstr>Office</vt:lpstr>
      <vt:lpstr>Hausaufgabe Gebiergsforschung: Hydroklimatologie</vt:lpstr>
      <vt:lpstr>Inhalt</vt:lpstr>
      <vt:lpstr>1. Aufbereitung der Daten</vt:lpstr>
      <vt:lpstr>2. Berechnung der SWE nach Jonas et al</vt:lpstr>
      <vt:lpstr>3. Überprüfen des ESCIMO - Modells</vt:lpstr>
      <vt:lpstr>3. Überprüfen des ESCIMO - Modells</vt:lpstr>
      <vt:lpstr>4. Standortspezifische Interpretation </vt:lpstr>
      <vt:lpstr>5. Tortendiagramm zur Schmelzenergie</vt:lpstr>
      <vt:lpstr>6. Herumspielen mit den Werten</vt:lpstr>
      <vt:lpstr>6. Herumspielen mit den Werten</vt:lpstr>
      <vt:lpstr>6. Herumspielen mit den Werten</vt:lpstr>
      <vt:lpstr>6. Herumspielen mit den Werten</vt:lpstr>
      <vt:lpstr>6. Herumspielen mit den Werten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Martin Leupold</dc:creator>
  <cp:lastModifiedBy>Julian Zwerenz</cp:lastModifiedBy>
  <cp:revision>106</cp:revision>
  <dcterms:created xsi:type="dcterms:W3CDTF">2018-03-03T22:52:14Z</dcterms:created>
  <dcterms:modified xsi:type="dcterms:W3CDTF">2018-04-25T13:15:55Z</dcterms:modified>
</cp:coreProperties>
</file>